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8" r:id="rId3"/>
    <p:sldId id="259" r:id="rId4"/>
    <p:sldId id="276" r:id="rId5"/>
    <p:sldId id="262" r:id="rId6"/>
    <p:sldId id="267" r:id="rId7"/>
    <p:sldId id="275" r:id="rId8"/>
    <p:sldId id="269" r:id="rId9"/>
    <p:sldId id="268" r:id="rId10"/>
    <p:sldId id="272" r:id="rId11"/>
    <p:sldId id="271" r:id="rId12"/>
    <p:sldId id="273" r:id="rId13"/>
    <p:sldId id="263" r:id="rId14"/>
    <p:sldId id="266" r:id="rId15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247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63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835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469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485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050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077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54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39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3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167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44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studentska-prehrana.si/en/Account/Registe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+o6tq3s8bWJdhODdk" TargetMode="External"/><Relationship Id="rId2" Type="http://schemas.openxmlformats.org/officeDocument/2006/relationships/hyperlink" Target="mailto:rooms@sou-lj.si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www.uni-lj.si/study/information/accommodation" TargetMode="External"/><Relationship Id="rId4" Type="http://schemas.openxmlformats.org/officeDocument/2006/relationships/hyperlink" Target="https://linktr.ee/accommodationljubljana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esnlj.events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esnlj.events@gmail.co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uni-lj.si/en/study/international-students/temporary-residence-permit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linktr.ee/esnljubljana" TargetMode="External"/><Relationship Id="rId3" Type="http://schemas.openxmlformats.org/officeDocument/2006/relationships/hyperlink" Target="https://t.me/esnljubljana2026_27" TargetMode="External"/><Relationship Id="rId7" Type="http://schemas.openxmlformats.org/officeDocument/2006/relationships/hyperlink" Target="https://www.instagram.com/esnljubljana/" TargetMode="External"/><Relationship Id="rId2" Type="http://schemas.openxmlformats.org/officeDocument/2006/relationships/hyperlink" Target="mailto:esn@sou-lj.s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esnljubljana" TargetMode="External"/><Relationship Id="rId5" Type="http://schemas.openxmlformats.org/officeDocument/2006/relationships/hyperlink" Target="https://esn-sou-lj.si/" TargetMode="External"/><Relationship Id="rId4" Type="http://schemas.openxmlformats.org/officeDocument/2006/relationships/hyperlink" Target="https://t.me/+q9msEI7Y2royNDQ0" TargetMode="External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6E15305-164C-44CD-9E0F-420C2DC1B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983374-3839-4F06-972D-B4C3CF238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Slika 5" descr="Slika, ki vsebuje besede grafično oblikovanje, grafika, pisava, besedilo&#10;&#10;Opis je samodejno ustvarjen">
            <a:extLst>
              <a:ext uri="{FF2B5EF4-FFF2-40B4-BE49-F238E27FC236}">
                <a16:creationId xmlns:a16="http://schemas.microsoft.com/office/drawing/2014/main" id="{71EEF49C-F4BC-A8D9-F7D4-AD029C4871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8" r="17615"/>
          <a:stretch/>
        </p:blipFill>
        <p:spPr>
          <a:xfrm>
            <a:off x="4285860" y="10"/>
            <a:ext cx="7906139" cy="6857989"/>
          </a:xfrm>
          <a:prstGeom prst="rect">
            <a:avLst/>
          </a:prstGeom>
        </p:spPr>
      </p:pic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F1D5403D-09EC-41DB-B916-A09C0E5AE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592970" cy="6858000"/>
          </a:xfrm>
          <a:custGeom>
            <a:avLst/>
            <a:gdLst>
              <a:gd name="connsiteX0" fmla="*/ 4912746 w 5592970"/>
              <a:gd name="connsiteY0" fmla="*/ 2355321 h 6897159"/>
              <a:gd name="connsiteX1" fmla="*/ 4714738 w 5592970"/>
              <a:gd name="connsiteY1" fmla="*/ 2553329 h 6897159"/>
              <a:gd name="connsiteX2" fmla="*/ 4912746 w 5592970"/>
              <a:gd name="connsiteY2" fmla="*/ 2751337 h 6897159"/>
              <a:gd name="connsiteX3" fmla="*/ 5110754 w 5592970"/>
              <a:gd name="connsiteY3" fmla="*/ 2553329 h 6897159"/>
              <a:gd name="connsiteX4" fmla="*/ 4912746 w 5592970"/>
              <a:gd name="connsiteY4" fmla="*/ 2355321 h 6897159"/>
              <a:gd name="connsiteX5" fmla="*/ 4769785 w 5592970"/>
              <a:gd name="connsiteY5" fmla="*/ 1301525 h 6897159"/>
              <a:gd name="connsiteX6" fmla="*/ 4358192 w 5592970"/>
              <a:gd name="connsiteY6" fmla="*/ 1713118 h 6897159"/>
              <a:gd name="connsiteX7" fmla="*/ 4769785 w 5592970"/>
              <a:gd name="connsiteY7" fmla="*/ 2124711 h 6897159"/>
              <a:gd name="connsiteX8" fmla="*/ 5181378 w 5592970"/>
              <a:gd name="connsiteY8" fmla="*/ 1713118 h 6897159"/>
              <a:gd name="connsiteX9" fmla="*/ 4769785 w 5592970"/>
              <a:gd name="connsiteY9" fmla="*/ 1301525 h 6897159"/>
              <a:gd name="connsiteX10" fmla="*/ 1485712 w 5592970"/>
              <a:gd name="connsiteY10" fmla="*/ 0 h 6897159"/>
              <a:gd name="connsiteX11" fmla="*/ 1911850 w 5592970"/>
              <a:gd name="connsiteY11" fmla="*/ 0 h 6897159"/>
              <a:gd name="connsiteX12" fmla="*/ 4693359 w 5592970"/>
              <a:gd name="connsiteY12" fmla="*/ 0 h 6897159"/>
              <a:gd name="connsiteX13" fmla="*/ 4687196 w 5592970"/>
              <a:gd name="connsiteY13" fmla="*/ 186052 h 6897159"/>
              <a:gd name="connsiteX14" fmla="*/ 4689492 w 5592970"/>
              <a:gd name="connsiteY14" fmla="*/ 422393 h 6897159"/>
              <a:gd name="connsiteX15" fmla="*/ 5029277 w 5592970"/>
              <a:gd name="connsiteY15" fmla="*/ 1074198 h 6897159"/>
              <a:gd name="connsiteX16" fmla="*/ 5368989 w 5592970"/>
              <a:gd name="connsiteY16" fmla="*/ 2604190 h 6897159"/>
              <a:gd name="connsiteX17" fmla="*/ 5030698 w 5592970"/>
              <a:gd name="connsiteY17" fmla="*/ 3182337 h 6897159"/>
              <a:gd name="connsiteX18" fmla="*/ 4910556 w 5592970"/>
              <a:gd name="connsiteY18" fmla="*/ 4667756 h 6897159"/>
              <a:gd name="connsiteX19" fmla="*/ 5374561 w 5592970"/>
              <a:gd name="connsiteY19" fmla="*/ 5703238 h 6897159"/>
              <a:gd name="connsiteX20" fmla="*/ 5591170 w 5592970"/>
              <a:gd name="connsiteY20" fmla="*/ 6745970 h 6897159"/>
              <a:gd name="connsiteX21" fmla="*/ 5592970 w 5592970"/>
              <a:gd name="connsiteY21" fmla="*/ 6897158 h 6897159"/>
              <a:gd name="connsiteX22" fmla="*/ 2734191 w 5592970"/>
              <a:gd name="connsiteY22" fmla="*/ 6897158 h 6897159"/>
              <a:gd name="connsiteX23" fmla="*/ 2734191 w 5592970"/>
              <a:gd name="connsiteY23" fmla="*/ 6897159 h 6897159"/>
              <a:gd name="connsiteX24" fmla="*/ 0 w 5592970"/>
              <a:gd name="connsiteY24" fmla="*/ 6897159 h 6897159"/>
              <a:gd name="connsiteX25" fmla="*/ 0 w 5592970"/>
              <a:gd name="connsiteY25" fmla="*/ 1 h 6897159"/>
              <a:gd name="connsiteX26" fmla="*/ 1485712 w 5592970"/>
              <a:gd name="connsiteY26" fmla="*/ 1 h 6897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592970" h="6897159">
                <a:moveTo>
                  <a:pt x="4912746" y="2355321"/>
                </a:moveTo>
                <a:cubicBezTo>
                  <a:pt x="4803389" y="2355321"/>
                  <a:pt x="4714738" y="2443972"/>
                  <a:pt x="4714738" y="2553329"/>
                </a:cubicBezTo>
                <a:cubicBezTo>
                  <a:pt x="4714738" y="2662686"/>
                  <a:pt x="4803389" y="2751337"/>
                  <a:pt x="4912746" y="2751337"/>
                </a:cubicBezTo>
                <a:cubicBezTo>
                  <a:pt x="5022103" y="2751337"/>
                  <a:pt x="5110754" y="2662686"/>
                  <a:pt x="5110754" y="2553329"/>
                </a:cubicBezTo>
                <a:cubicBezTo>
                  <a:pt x="5110754" y="2443972"/>
                  <a:pt x="5022103" y="2355321"/>
                  <a:pt x="4912746" y="2355321"/>
                </a:cubicBezTo>
                <a:close/>
                <a:moveTo>
                  <a:pt x="4769785" y="1301525"/>
                </a:moveTo>
                <a:cubicBezTo>
                  <a:pt x="4542468" y="1301525"/>
                  <a:pt x="4358192" y="1485801"/>
                  <a:pt x="4358192" y="1713118"/>
                </a:cubicBezTo>
                <a:cubicBezTo>
                  <a:pt x="4358192" y="1940435"/>
                  <a:pt x="4542468" y="2124711"/>
                  <a:pt x="4769785" y="2124711"/>
                </a:cubicBezTo>
                <a:cubicBezTo>
                  <a:pt x="4997102" y="2124711"/>
                  <a:pt x="5181378" y="1940435"/>
                  <a:pt x="5181378" y="1713118"/>
                </a:cubicBezTo>
                <a:cubicBezTo>
                  <a:pt x="5181378" y="1485801"/>
                  <a:pt x="4997102" y="1301525"/>
                  <a:pt x="4769785" y="1301525"/>
                </a:cubicBezTo>
                <a:close/>
                <a:moveTo>
                  <a:pt x="1485712" y="0"/>
                </a:moveTo>
                <a:lnTo>
                  <a:pt x="1911850" y="0"/>
                </a:lnTo>
                <a:lnTo>
                  <a:pt x="4693359" y="0"/>
                </a:lnTo>
                <a:lnTo>
                  <a:pt x="4687196" y="186052"/>
                </a:lnTo>
                <a:cubicBezTo>
                  <a:pt x="4686166" y="265025"/>
                  <a:pt x="4686829" y="343862"/>
                  <a:pt x="4689492" y="422393"/>
                </a:cubicBezTo>
                <a:cubicBezTo>
                  <a:pt x="4699496" y="713539"/>
                  <a:pt x="4872938" y="896626"/>
                  <a:pt x="5029277" y="1074198"/>
                </a:cubicBezTo>
                <a:cubicBezTo>
                  <a:pt x="5418992" y="1516672"/>
                  <a:pt x="5551614" y="2043761"/>
                  <a:pt x="5368989" y="2604190"/>
                </a:cubicBezTo>
                <a:cubicBezTo>
                  <a:pt x="5298163" y="2821542"/>
                  <a:pt x="5160452" y="3010355"/>
                  <a:pt x="5030698" y="3182337"/>
                </a:cubicBezTo>
                <a:cubicBezTo>
                  <a:pt x="4682698" y="3643429"/>
                  <a:pt x="4696957" y="4178177"/>
                  <a:pt x="4910556" y="4667756"/>
                </a:cubicBezTo>
                <a:cubicBezTo>
                  <a:pt x="5062728" y="5015306"/>
                  <a:pt x="5245193" y="5341884"/>
                  <a:pt x="5374561" y="5703238"/>
                </a:cubicBezTo>
                <a:cubicBezTo>
                  <a:pt x="5500512" y="6053410"/>
                  <a:pt x="5575240" y="6402760"/>
                  <a:pt x="5591170" y="6745970"/>
                </a:cubicBezTo>
                <a:lnTo>
                  <a:pt x="5592970" y="6897158"/>
                </a:lnTo>
                <a:lnTo>
                  <a:pt x="2734191" y="6897158"/>
                </a:lnTo>
                <a:lnTo>
                  <a:pt x="2734191" y="6897159"/>
                </a:lnTo>
                <a:lnTo>
                  <a:pt x="0" y="6897159"/>
                </a:lnTo>
                <a:lnTo>
                  <a:pt x="0" y="1"/>
                </a:lnTo>
                <a:lnTo>
                  <a:pt x="1485712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C9EE4AB7-A1ED-DF17-5868-FEE76767D1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613" y="1122363"/>
            <a:ext cx="3541909" cy="2387600"/>
          </a:xfrm>
        </p:spPr>
        <p:txBody>
          <a:bodyPr>
            <a:normAutofit/>
          </a:bodyPr>
          <a:lstStyle/>
          <a:p>
            <a:pPr algn="ctr"/>
            <a:r>
              <a:rPr lang="sl-SI" sz="4000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Welcome</a:t>
            </a:r>
            <a:r>
              <a:rPr lang="sl-SI" sz="4000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en-GB" sz="4000" dirty="0">
                <a:latin typeface="Roboto Medium" panose="02000000000000000000" pitchFamily="2" charset="0"/>
                <a:ea typeface="Roboto Medium" panose="02000000000000000000" pitchFamily="2" charset="0"/>
              </a:rPr>
              <a:t>to</a:t>
            </a:r>
            <a:r>
              <a:rPr lang="sl-SI" sz="4000" dirty="0">
                <a:latin typeface="Roboto Medium" panose="02000000000000000000" pitchFamily="2" charset="0"/>
                <a:ea typeface="Roboto Medium" panose="02000000000000000000" pitchFamily="2" charset="0"/>
              </a:rPr>
              <a:t> Ljubljana!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E7007B9-9D12-2BA0-F617-08B0AEFCCB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613" y="3602038"/>
            <a:ext cx="3541909" cy="2387600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Roboto Light" panose="02000000000000000000" pitchFamily="2" charset="0"/>
                <a:ea typeface="Roboto Light" panose="02000000000000000000" pitchFamily="2" charset="0"/>
              </a:rPr>
              <a:t>ESN Ljubljana</a:t>
            </a:r>
            <a:endParaRPr lang="sl-SI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648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7C7988E-DDE1-28C1-096C-384165580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What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does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our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office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provide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?</a:t>
            </a:r>
            <a:endParaRPr lang="sl-SI" i="1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C81ABBB-C4C1-FAF3-0757-FE86ADBC6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subsidized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student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meals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system</a:t>
            </a:r>
            <a:endParaRPr lang="sl-SI" sz="14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private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student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accommodation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search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help</a:t>
            </a:r>
            <a:endParaRPr lang="sl-SI" sz="14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document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support</a:t>
            </a:r>
            <a:endParaRPr lang="sl-SI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events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and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trips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registration</a:t>
            </a:r>
            <a:endParaRPr lang="sl-SI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ESN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card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provider</a:t>
            </a:r>
            <a:endParaRPr lang="sl-SI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help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with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any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other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matter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regarding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your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stay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or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education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in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Slovenia</a:t>
            </a:r>
            <a:endParaRPr lang="sl-SI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l-SI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b="1" i="1" dirty="0">
                <a:latin typeface="Roboto" panose="02000000000000000000" pitchFamily="2" charset="0"/>
                <a:ea typeface="Roboto" panose="02000000000000000000" pitchFamily="2" charset="0"/>
              </a:rPr>
              <a:t>LOCATION: </a:t>
            </a:r>
            <a:r>
              <a:rPr lang="sl-SI" i="1" dirty="0">
                <a:latin typeface="Roboto" panose="02000000000000000000" pitchFamily="2" charset="0"/>
                <a:ea typeface="Roboto" panose="02000000000000000000" pitchFamily="2" charset="0"/>
              </a:rPr>
              <a:t>Študentski kampus, Pivovarniška ulica 6, 1000 Ljubljana</a:t>
            </a:r>
            <a:endParaRPr lang="sl-SI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l-SI" sz="3200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189" y="6126974"/>
            <a:ext cx="1070995" cy="59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54398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5E22755-AB70-877D-6BD1-3BAC1214A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Subsidized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student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meals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system</a:t>
            </a:r>
            <a:endParaRPr lang="sl-SI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5C0790C-8BB6-6150-5F60-91092C272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EMŠO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number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(</a:t>
            </a:r>
            <a:r>
              <a:rPr lang="sl-SI" i="1" dirty="0" err="1">
                <a:latin typeface="Roboto" panose="02000000000000000000" pitchFamily="2" charset="0"/>
                <a:ea typeface="Roboto" panose="02000000000000000000" pitchFamily="2" charset="0"/>
              </a:rPr>
              <a:t>Unique</a:t>
            </a:r>
            <a:r>
              <a:rPr lang="sl-SI" i="1" dirty="0">
                <a:latin typeface="Roboto" panose="02000000000000000000" pitchFamily="2" charset="0"/>
                <a:ea typeface="Roboto" panose="02000000000000000000" pitchFamily="2" charset="0"/>
              </a:rPr>
              <a:t> personal </a:t>
            </a:r>
            <a:r>
              <a:rPr lang="sl-SI" i="1" dirty="0" err="1">
                <a:latin typeface="Roboto" panose="02000000000000000000" pitchFamily="2" charset="0"/>
                <a:ea typeface="Roboto" panose="02000000000000000000" pitchFamily="2" charset="0"/>
              </a:rPr>
              <a:t>identification</a:t>
            </a:r>
            <a:r>
              <a:rPr lang="sl-SI" i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i="1" dirty="0" err="1">
                <a:latin typeface="Roboto" panose="02000000000000000000" pitchFamily="2" charset="0"/>
                <a:ea typeface="Roboto" panose="02000000000000000000" pitchFamily="2" charset="0"/>
              </a:rPr>
              <a:t>number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sl-SI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First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enrollment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hlinkClick r:id="rId2"/>
              </a:rPr>
              <a:t>https://www.studentska-prehrana.si/en/Account/Register</a:t>
            </a:r>
            <a:endParaRPr lang="sl-SI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mobile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phone</a:t>
            </a:r>
            <a:endParaRPr lang="sl-SI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mobile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APP 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Student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meal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APP (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iOS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) &amp; Študentska prehrana (Google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Play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sl-SI" sz="14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personal ID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or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passport</a:t>
            </a:r>
            <a:endParaRPr lang="sl-SI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l-SI" dirty="0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679" y="5100526"/>
            <a:ext cx="4153365" cy="592908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189" y="6126974"/>
            <a:ext cx="1070995" cy="59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492612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9ADF5D7-8FCD-3847-52C4-B291FA107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Private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student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accommodation</a:t>
            </a:r>
            <a:endParaRPr lang="sl-SI" i="1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4FF8941-1183-A568-4257-664B2F2C2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our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accommodation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email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address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hlinkClick r:id="rId2"/>
              </a:rPr>
              <a:t>rooms@sou-lj.si</a:t>
            </a:r>
            <a:endParaRPr lang="sl-SI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ESN Ljubljana Telegram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private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accommodation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chat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hlinkClick r:id="rId3"/>
              </a:rPr>
              <a:t>https://t.me/+o6tq3s8bWJdhODdk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sl-SI" sz="15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websites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and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Facebook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groups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  <a:hlinkClick r:id="rId4"/>
              </a:rPr>
              <a:t>https://linktr.ee/accommodationljubljana</a:t>
            </a: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GB" sz="1400" i="1" dirty="0"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endParaRPr lang="sl-SI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price</a:t>
            </a:r>
            <a:endParaRPr lang="sl-SI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University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accommodation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website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sl-SI" sz="2000" dirty="0">
                <a:latin typeface="Roboto" panose="02000000000000000000" pitchFamily="2" charset="0"/>
                <a:ea typeface="Roboto" panose="02000000000000000000" pitchFamily="2" charset="0"/>
                <a:hlinkClick r:id="rId5"/>
              </a:rPr>
              <a:t>www.uni-lj.si/study/information/accommodation</a:t>
            </a:r>
            <a:r>
              <a:rPr lang="sl-SI" sz="2000" i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sz="1400" i="1" dirty="0"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endParaRPr lang="sl-SI" sz="20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l-SI" sz="2000" i="1" dirty="0">
              <a:latin typeface="+mn-lt"/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189" y="6126974"/>
            <a:ext cx="1070995" cy="59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175695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BB4B3CE-603D-C5B3-488B-26B81BF53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ESNcard</a:t>
            </a:r>
            <a:endParaRPr lang="sl-SI" i="1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C6D025F-4233-7C0A-0CB1-80F3A4B03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membership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discount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card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(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international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sl-SI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discounts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with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the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ESN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card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endParaRPr lang="sl-SI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Ryanair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,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Flixbus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,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Zalando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,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Eurosender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,</a:t>
            </a:r>
            <a:endParaRPr lang="en-GB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more useful discounts 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at </a:t>
            </a: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www.esncard.org</a:t>
            </a:r>
            <a:endParaRPr lang="sl-SI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539" y="1472963"/>
            <a:ext cx="5231716" cy="540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720324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BB4B3CE-603D-C5B3-488B-26B81BF53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GB" dirty="0">
                <a:latin typeface="Roboto Medium" panose="02000000000000000000" pitchFamily="2" charset="0"/>
                <a:ea typeface="Roboto Medium" panose="02000000000000000000" pitchFamily="2" charset="0"/>
              </a:rPr>
              <a:t>Ljubljana Erasmus discount card</a:t>
            </a:r>
            <a:endParaRPr lang="sl-SI" i="1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C6D025F-4233-7C0A-0CB1-80F3A4B03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membership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discount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card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(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local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sl-SI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discounts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with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the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Ljubljana Erasmus discount card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endParaRPr lang="sl-SI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events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and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trips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organised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by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ESN Ljubljana,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RENTY rent-a-car,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en-GB" dirty="0" err="1">
                <a:latin typeface="Roboto" panose="02000000000000000000" pitchFamily="2" charset="0"/>
                <a:ea typeface="Roboto" panose="02000000000000000000" pitchFamily="2" charset="0"/>
              </a:rPr>
              <a:t>GoOpti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airport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shuttle</a:t>
            </a: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…</a:t>
            </a: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189" y="6126974"/>
            <a:ext cx="1070995" cy="596187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396" y="1758309"/>
            <a:ext cx="2925009" cy="509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86276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2FAD16B-DE1F-384B-D59A-12D40BBED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7494" y="552782"/>
            <a:ext cx="5369169" cy="1619611"/>
          </a:xfrm>
        </p:spPr>
        <p:txBody>
          <a:bodyPr anchor="ctr">
            <a:normAutofit/>
          </a:bodyPr>
          <a:lstStyle/>
          <a:p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Events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and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 trips</a:t>
            </a:r>
            <a:endParaRPr lang="sl-SI" i="1" dirty="0">
              <a:latin typeface="Roboto Medium" panose="02000000000000000000" pitchFamily="2" charset="0"/>
              <a:ea typeface="Roboto Medium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61C1B317-E89E-C488-4794-553A28050E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3174" y="-1"/>
            <a:ext cx="7588380" cy="6857999"/>
          </a:xfrm>
          <a:custGeom>
            <a:avLst/>
            <a:gdLst/>
            <a:ahLst/>
            <a:cxnLst/>
            <a:rect l="l" t="t" r="r" b="b"/>
            <a:pathLst>
              <a:path w="5827552" h="6858000">
                <a:moveTo>
                  <a:pt x="5436113" y="4232571"/>
                </a:moveTo>
                <a:cubicBezTo>
                  <a:pt x="5625722" y="4232571"/>
                  <a:pt x="5779430" y="4386279"/>
                  <a:pt x="5779430" y="4575888"/>
                </a:cubicBezTo>
                <a:cubicBezTo>
                  <a:pt x="5779430" y="4765497"/>
                  <a:pt x="5625722" y="4919205"/>
                  <a:pt x="5436113" y="4919205"/>
                </a:cubicBezTo>
                <a:cubicBezTo>
                  <a:pt x="5246504" y="4919205"/>
                  <a:pt x="5092796" y="4765497"/>
                  <a:pt x="5092796" y="4575888"/>
                </a:cubicBezTo>
                <a:cubicBezTo>
                  <a:pt x="5092796" y="4386279"/>
                  <a:pt x="5246504" y="4232571"/>
                  <a:pt x="5436113" y="4232571"/>
                </a:cubicBezTo>
                <a:close/>
                <a:moveTo>
                  <a:pt x="5580185" y="1806694"/>
                </a:moveTo>
                <a:cubicBezTo>
                  <a:pt x="5699726" y="1806694"/>
                  <a:pt x="5799461" y="1891487"/>
                  <a:pt x="5822527" y="2004209"/>
                </a:cubicBezTo>
                <a:lnTo>
                  <a:pt x="5827552" y="2054052"/>
                </a:lnTo>
                <a:lnTo>
                  <a:pt x="5827552" y="2054073"/>
                </a:lnTo>
                <a:lnTo>
                  <a:pt x="5822527" y="2103916"/>
                </a:lnTo>
                <a:cubicBezTo>
                  <a:pt x="5799461" y="2216637"/>
                  <a:pt x="5699726" y="2301430"/>
                  <a:pt x="5580185" y="2301430"/>
                </a:cubicBezTo>
                <a:cubicBezTo>
                  <a:pt x="5443567" y="2301430"/>
                  <a:pt x="5332817" y="2190680"/>
                  <a:pt x="5332817" y="2054062"/>
                </a:cubicBezTo>
                <a:cubicBezTo>
                  <a:pt x="5332817" y="1917444"/>
                  <a:pt x="5443567" y="1806694"/>
                  <a:pt x="5580185" y="1806694"/>
                </a:cubicBezTo>
                <a:close/>
                <a:moveTo>
                  <a:pt x="5580184" y="1294715"/>
                </a:moveTo>
                <a:cubicBezTo>
                  <a:pt x="5659753" y="1294715"/>
                  <a:pt x="5724256" y="1359218"/>
                  <a:pt x="5724256" y="1438787"/>
                </a:cubicBezTo>
                <a:cubicBezTo>
                  <a:pt x="5724256" y="1518356"/>
                  <a:pt x="5659753" y="1582859"/>
                  <a:pt x="5580184" y="1582859"/>
                </a:cubicBezTo>
                <a:cubicBezTo>
                  <a:pt x="5500615" y="1582859"/>
                  <a:pt x="5436112" y="1518356"/>
                  <a:pt x="5436112" y="1438787"/>
                </a:cubicBezTo>
                <a:cubicBezTo>
                  <a:pt x="5436112" y="1359218"/>
                  <a:pt x="5500615" y="1294715"/>
                  <a:pt x="5580184" y="1294715"/>
                </a:cubicBezTo>
                <a:close/>
                <a:moveTo>
                  <a:pt x="0" y="0"/>
                </a:moveTo>
                <a:lnTo>
                  <a:pt x="5346882" y="0"/>
                </a:lnTo>
                <a:lnTo>
                  <a:pt x="5396357" y="64140"/>
                </a:lnTo>
                <a:cubicBezTo>
                  <a:pt x="5509528" y="228632"/>
                  <a:pt x="5577723" y="424885"/>
                  <a:pt x="5582550" y="646882"/>
                </a:cubicBezTo>
                <a:cubicBezTo>
                  <a:pt x="5608062" y="1102027"/>
                  <a:pt x="5203194" y="1301070"/>
                  <a:pt x="5151872" y="1809180"/>
                </a:cubicBezTo>
                <a:cubicBezTo>
                  <a:pt x="5104686" y="2276432"/>
                  <a:pt x="5496947" y="2514465"/>
                  <a:pt x="5323965" y="3464278"/>
                </a:cubicBezTo>
                <a:cubicBezTo>
                  <a:pt x="5211960" y="4079388"/>
                  <a:pt x="4297510" y="4259025"/>
                  <a:pt x="5513003" y="5720066"/>
                </a:cubicBezTo>
                <a:cubicBezTo>
                  <a:pt x="5768583" y="6027176"/>
                  <a:pt x="5791560" y="6490332"/>
                  <a:pt x="5601722" y="6841105"/>
                </a:cubicBezTo>
                <a:lnTo>
                  <a:pt x="5590822" y="6858000"/>
                </a:lnTo>
                <a:lnTo>
                  <a:pt x="1735" y="6858000"/>
                </a:lnTo>
                <a:lnTo>
                  <a:pt x="0" y="6858000"/>
                </a:lnTo>
                <a:lnTo>
                  <a:pt x="0" y="6849812"/>
                </a:lnTo>
                <a:lnTo>
                  <a:pt x="0" y="6483067"/>
                </a:lnTo>
                <a:lnTo>
                  <a:pt x="0" y="1250146"/>
                </a:lnTo>
                <a:close/>
              </a:path>
            </a:pathLst>
          </a:custGeom>
        </p:spPr>
      </p:pic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45394D2-C8CB-3E3B-5BA6-50B18363D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8092" y="2391994"/>
            <a:ext cx="5355276" cy="4466005"/>
          </a:xfrm>
        </p:spPr>
        <p:txBody>
          <a:bodyPr anchor="t"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Welcome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weeks</a:t>
            </a:r>
            <a:endParaRPr lang="sl-SI" sz="1300" i="1" dirty="0">
              <a:latin typeface="Roboto Light" panose="02000000000000000000" pitchFamily="2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educational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workshops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and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lectures</a:t>
            </a:r>
            <a:endParaRPr lang="sl-SI" sz="1300" i="1" dirty="0">
              <a:latin typeface="Roboto Light" panose="02000000000000000000" pitchFamily="2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sports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events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and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attendance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of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sports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competitions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in Ljubljana</a:t>
            </a:r>
            <a:endParaRPr lang="sl-SI" sz="1300" i="1" dirty="0">
              <a:latin typeface="Roboto Light" panose="02000000000000000000" pitchFamily="2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other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one-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day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events</a:t>
            </a:r>
            <a:endParaRPr lang="sl-SI" sz="1300" i="1" dirty="0">
              <a:latin typeface="Roboto Light" panose="02000000000000000000" pitchFamily="2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one-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day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and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multi-day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trips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around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Slovenia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and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Europe</a:t>
            </a:r>
            <a:endParaRPr lang="sl-SI" sz="1300" i="1" dirty="0">
              <a:latin typeface="Roboto Light" panose="02000000000000000000" pitchFamily="2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426906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GB" dirty="0">
                <a:latin typeface="Roboto Medium" panose="02000000000000000000" pitchFamily="2" charset="0"/>
                <a:ea typeface="Roboto Medium" panose="02000000000000000000" pitchFamily="2" charset="0"/>
              </a:rPr>
              <a:t>Trips itinerary</a:t>
            </a:r>
            <a:endParaRPr lang="sl-SI" i="1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609599" y="2106204"/>
            <a:ext cx="7069668" cy="4036534"/>
          </a:xfrm>
        </p:spPr>
        <p:txBody>
          <a:bodyPr>
            <a:normAutofit/>
          </a:bodyPr>
          <a:lstStyle/>
          <a:p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19.</a:t>
            </a: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</a:rPr>
              <a:t>0</a:t>
            </a:r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9.2026 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en-GB" sz="1600" dirty="0">
                <a:latin typeface="Roboto" panose="02000000000000000000" pitchFamily="2" charset="0"/>
                <a:ea typeface="Roboto" panose="02000000000000000000" pitchFamily="2" charset="0"/>
              </a:rPr>
              <a:t>Alpine trip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 – </a:t>
            </a:r>
            <a:r>
              <a:rPr lang="en-GB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SOLD OUT</a:t>
            </a:r>
            <a:endParaRPr lang="sl-SI" sz="1600" b="1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26.</a:t>
            </a: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</a:rPr>
              <a:t>0</a:t>
            </a:r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9.2026 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Coast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trip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 – </a:t>
            </a:r>
            <a:r>
              <a:rPr lang="en-GB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SOLD OUT</a:t>
            </a:r>
            <a:endParaRPr lang="sl-SI" sz="1600" b="1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03</a:t>
            </a: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10.2026 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en-GB" sz="1600" dirty="0">
                <a:latin typeface="Roboto" panose="02000000000000000000" pitchFamily="2" charset="0"/>
                <a:ea typeface="Roboto" panose="02000000000000000000" pitchFamily="2" charset="0"/>
              </a:rPr>
              <a:t>Lake tr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ip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 – </a:t>
            </a:r>
            <a:r>
              <a:rPr lang="en-GB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SOLD OUT</a:t>
            </a:r>
            <a:endParaRPr lang="sl-SI" sz="1600" b="1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10</a:t>
            </a: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 – 11.10</a:t>
            </a: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</a:rPr>
              <a:t>.202</a:t>
            </a:r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6</a:t>
            </a: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GB" sz="1600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Trip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 to Bologna, Rimini &amp; San Marino – </a:t>
            </a:r>
            <a:r>
              <a:rPr lang="sl-SI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SOLD OUT</a:t>
            </a:r>
          </a:p>
          <a:p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17.10.2026 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Cave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trip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 – </a:t>
            </a:r>
            <a:r>
              <a:rPr lang="en-GB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SOLD OUT</a:t>
            </a:r>
            <a:endParaRPr lang="sl-SI" sz="1600" b="1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24</a:t>
            </a: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10</a:t>
            </a: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</a:rPr>
              <a:t>.202</a:t>
            </a:r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6</a:t>
            </a: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GB" sz="1600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Trip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 to Savinjska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region</a:t>
            </a:r>
            <a:r>
              <a:rPr lang="en-GB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en-GB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r>
              <a:rPr lang="en-GB" sz="1600" b="1" baseline="3000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en-GB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BUS </a:t>
            </a:r>
            <a:r>
              <a:rPr lang="sl-SI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FIRST SPOTS SOLD</a:t>
            </a:r>
            <a:endParaRPr lang="sl-SI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31.10. – 1.11.2026 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Trip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 to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Belgrade</a:t>
            </a:r>
            <a:r>
              <a:rPr lang="en-GB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en-GB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r>
              <a:rPr lang="en-GB" sz="1600" b="1" baseline="3000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en-GB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BUS </a:t>
            </a:r>
            <a:r>
              <a:rPr lang="sl-SI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MORE THAN HALF FULL</a:t>
            </a:r>
            <a:endParaRPr lang="sl-SI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07.11.2026 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Trip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 to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Venice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en-GB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r>
              <a:rPr lang="en-GB" sz="1600" b="1" baseline="3000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nd</a:t>
            </a:r>
            <a:r>
              <a:rPr lang="en-GB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BUS </a:t>
            </a:r>
            <a:r>
              <a:rPr lang="sl-SI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FIRST SPOTS SOLD</a:t>
            </a:r>
            <a:endParaRPr lang="sl-SI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14. – 15.11.2026 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Trip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 to Zagreb &amp; Plitvice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lakes</a:t>
            </a:r>
            <a:endParaRPr lang="sl-SI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20. – 22.11.2026 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– Balkan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trip</a:t>
            </a:r>
            <a:r>
              <a:rPr lang="en-GB" sz="1600" dirty="0">
                <a:latin typeface="Roboto" panose="02000000000000000000" pitchFamily="2" charset="0"/>
                <a:ea typeface="Roboto" panose="02000000000000000000" pitchFamily="2" charset="0"/>
              </a:rPr>
              <a:t> – </a:t>
            </a:r>
            <a:r>
              <a:rPr lang="en-GB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 OCTOBER APPLICATIONS OPEN</a:t>
            </a:r>
            <a:endParaRPr lang="sl-SI" sz="1600" b="1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sl-SI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GB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189" y="6126974"/>
            <a:ext cx="1070995" cy="596187"/>
          </a:xfrm>
          <a:prstGeom prst="rect">
            <a:avLst/>
          </a:prstGeom>
        </p:spPr>
      </p:pic>
      <p:sp>
        <p:nvSpPr>
          <p:cNvPr id="5" name="Označba mesta vsebine 2">
            <a:extLst>
              <a:ext uri="{FF2B5EF4-FFF2-40B4-BE49-F238E27FC236}">
                <a16:creationId xmlns:a16="http://schemas.microsoft.com/office/drawing/2014/main" id="{FC50528E-92F2-BE21-F3BA-FEABD9F0C1D4}"/>
              </a:ext>
            </a:extLst>
          </p:cNvPr>
          <p:cNvSpPr txBox="1">
            <a:spLocks/>
          </p:cNvSpPr>
          <p:nvPr/>
        </p:nvSpPr>
        <p:spPr>
          <a:xfrm>
            <a:off x="7299158" y="2106204"/>
            <a:ext cx="4283241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28</a:t>
            </a: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11.2026 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Trip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 to Salzburg</a:t>
            </a:r>
          </a:p>
          <a:p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04</a:t>
            </a: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 – 06.12.2026 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– 3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days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 3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capitals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trip</a:t>
            </a:r>
            <a:endParaRPr lang="sl-SI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13</a:t>
            </a: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12</a:t>
            </a: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</a:rPr>
              <a:t>.202</a:t>
            </a:r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6</a:t>
            </a: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GB" sz="1600" dirty="0">
                <a:latin typeface="Roboto" panose="02000000000000000000" pitchFamily="2" charset="0"/>
                <a:ea typeface="Roboto" panose="02000000000000000000" pitchFamily="2" charset="0"/>
              </a:rPr>
              <a:t>–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Trip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 to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Graz</a:t>
            </a:r>
            <a:endParaRPr lang="sl-SI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sl-SI" sz="1600" b="1" dirty="0">
                <a:latin typeface="Roboto" panose="02000000000000000000" pitchFamily="2" charset="0"/>
                <a:ea typeface="Roboto" panose="02000000000000000000" pitchFamily="2" charset="0"/>
              </a:rPr>
              <a:t>???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 –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Erasmus</a:t>
            </a:r>
            <a:r>
              <a:rPr lang="sl-SI" sz="1600" dirty="0">
                <a:latin typeface="Roboto" panose="02000000000000000000" pitchFamily="2" charset="0"/>
                <a:ea typeface="Roboto" panose="02000000000000000000" pitchFamily="2" charset="0"/>
              </a:rPr>
              <a:t> ski </a:t>
            </a:r>
            <a:r>
              <a:rPr lang="sl-SI" sz="1600" dirty="0" err="1">
                <a:latin typeface="Roboto" panose="02000000000000000000" pitchFamily="2" charset="0"/>
                <a:ea typeface="Roboto" panose="02000000000000000000" pitchFamily="2" charset="0"/>
              </a:rPr>
              <a:t>trip</a:t>
            </a:r>
            <a:endParaRPr lang="sl-SI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350122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GB" dirty="0">
                <a:latin typeface="Roboto Medium" panose="02000000000000000000" pitchFamily="2" charset="0"/>
                <a:ea typeface="Roboto Medium" panose="02000000000000000000" pitchFamily="2" charset="0"/>
              </a:rPr>
              <a:t>Welcome 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w</a:t>
            </a:r>
            <a:r>
              <a:rPr lang="en-GB" dirty="0">
                <a:latin typeface="Roboto Medium" panose="02000000000000000000" pitchFamily="2" charset="0"/>
                <a:ea typeface="Roboto Medium" panose="02000000000000000000" pitchFamily="2" charset="0"/>
              </a:rPr>
              <a:t>eeks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 &amp; </a:t>
            </a:r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events</a:t>
            </a:r>
            <a:endParaRPr lang="sl-SI" i="1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189" y="6126974"/>
            <a:ext cx="1070995" cy="596187"/>
          </a:xfrm>
          <a:prstGeom prst="rect">
            <a:avLst/>
          </a:prstGeom>
        </p:spPr>
      </p:pic>
      <p:sp>
        <p:nvSpPr>
          <p:cNvPr id="5" name="Označba mesta vsebine 2">
            <a:extLst>
              <a:ext uri="{FF2B5EF4-FFF2-40B4-BE49-F238E27FC236}">
                <a16:creationId xmlns:a16="http://schemas.microsoft.com/office/drawing/2014/main" id="{16E11BBE-FF83-4D27-6EDB-BF90BFFCF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06613"/>
            <a:ext cx="10972800" cy="40354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Telegram CHANNEL 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(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publishing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of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events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and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updates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sl-SI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events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almost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every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day</a:t>
            </a:r>
            <a:endParaRPr lang="sl-SI" sz="14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some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events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have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very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limited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spots</a:t>
            </a:r>
            <a:endParaRPr lang="sl-SI" sz="14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for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more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information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hlinkClick r:id="rId3"/>
              </a:rPr>
              <a:t>esnlj.events@gmail.com</a:t>
            </a:r>
            <a:endParaRPr lang="sl-SI" sz="14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endParaRPr lang="sl-SI"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261" y="778397"/>
            <a:ext cx="4000031" cy="372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030123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Event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and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trip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payment</a:t>
            </a:r>
            <a:endParaRPr lang="sl-SI" i="1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1" dirty="0">
                <a:latin typeface="Roboto" panose="02000000000000000000" pitchFamily="2" charset="0"/>
                <a:ea typeface="Roboto" panose="02000000000000000000" pitchFamily="2" charset="0"/>
              </a:rPr>
              <a:t>Ljubljana Erasmus discount card</a:t>
            </a:r>
            <a:endParaRPr lang="sl-SI" sz="15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685800" lvl="1" indent="-4572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For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discounts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to be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valid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you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need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to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acquire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your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GB" b="1" dirty="0">
                <a:latin typeface="Roboto" panose="02000000000000000000" pitchFamily="2" charset="0"/>
                <a:ea typeface="Roboto" panose="02000000000000000000" pitchFamily="2" charset="0"/>
              </a:rPr>
              <a:t>Ljubljana Erasmus discount card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before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the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first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event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you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will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attend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while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using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the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discount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otherwise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you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will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need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to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pay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the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difference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to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the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full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price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at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the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spot.</a:t>
            </a:r>
            <a:endParaRPr lang="sl-SI" sz="13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ESN Ljubljana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office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(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during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office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hours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sl-SI" sz="14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685800" lvl="1" indent="-4572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with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cash</a:t>
            </a:r>
            <a:endParaRPr lang="sl-SI" sz="12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685800" lvl="1" indent="-4572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with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payment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card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(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for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trips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only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sl-SI" sz="12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Online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payment</a:t>
            </a:r>
            <a:endParaRPr lang="sl-SI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685800" lvl="1" indent="-4572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using one of the available payment methods on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</a:rPr>
              <a:t>Fienta</a:t>
            </a:r>
            <a:endParaRPr lang="sl-SI" sz="1100" b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bank transfer</a:t>
            </a:r>
          </a:p>
          <a:p>
            <a:pPr marL="685800" lvl="1" indent="-4572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For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bank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details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please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u="sng" dirty="0" err="1">
                <a:latin typeface="Roboto" panose="02000000000000000000" pitchFamily="2" charset="0"/>
                <a:ea typeface="Roboto" panose="02000000000000000000" pitchFamily="2" charset="0"/>
              </a:rPr>
              <a:t>always</a:t>
            </a:r>
            <a:r>
              <a:rPr lang="sl-SI" b="1" u="sng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u="sng" dirty="0" err="1">
                <a:latin typeface="Roboto" panose="02000000000000000000" pitchFamily="2" charset="0"/>
                <a:ea typeface="Roboto" panose="02000000000000000000" pitchFamily="2" charset="0"/>
              </a:rPr>
              <a:t>write</a:t>
            </a:r>
            <a:r>
              <a:rPr lang="sl-SI" b="1" u="sng" dirty="0">
                <a:latin typeface="Roboto" panose="02000000000000000000" pitchFamily="2" charset="0"/>
                <a:ea typeface="Roboto" panose="02000000000000000000" pitchFamily="2" charset="0"/>
              </a:rPr>
              <a:t> to </a:t>
            </a:r>
            <a:r>
              <a:rPr lang="sl-SI" b="1" u="sng" dirty="0" err="1">
                <a:latin typeface="Roboto" panose="02000000000000000000" pitchFamily="2" charset="0"/>
                <a:ea typeface="Roboto" panose="02000000000000000000" pitchFamily="2" charset="0"/>
              </a:rPr>
              <a:t>our</a:t>
            </a:r>
            <a:r>
              <a:rPr lang="sl-SI" b="1" u="sng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u="sng" dirty="0" err="1">
                <a:latin typeface="Roboto" panose="02000000000000000000" pitchFamily="2" charset="0"/>
                <a:ea typeface="Roboto" panose="02000000000000000000" pitchFamily="2" charset="0"/>
              </a:rPr>
              <a:t>events</a:t>
            </a:r>
            <a:r>
              <a:rPr lang="sl-SI" b="1" u="sng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u="sng" dirty="0" err="1">
                <a:latin typeface="Roboto" panose="02000000000000000000" pitchFamily="2" charset="0"/>
                <a:ea typeface="Roboto" panose="02000000000000000000" pitchFamily="2" charset="0"/>
              </a:rPr>
              <a:t>email</a:t>
            </a:r>
            <a:r>
              <a:rPr lang="sl-SI" b="1" u="sng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u="sng" dirty="0" err="1">
                <a:latin typeface="Roboto" panose="02000000000000000000" pitchFamily="2" charset="0"/>
                <a:ea typeface="Roboto" panose="02000000000000000000" pitchFamily="2" charset="0"/>
              </a:rPr>
              <a:t>address</a:t>
            </a:r>
            <a:r>
              <a:rPr lang="sl-SI" b="1" u="sng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u="sng" dirty="0">
                <a:latin typeface="Roboto" panose="02000000000000000000" pitchFamily="2" charset="0"/>
                <a:ea typeface="Roboto" panose="02000000000000000000" pitchFamily="2" charset="0"/>
                <a:hlinkClick r:id="rId2"/>
              </a:rPr>
              <a:t>esnlj.events@gmail.com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, as bank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details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for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bank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transfers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are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different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between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some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events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and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trips.</a:t>
            </a:r>
            <a:endParaRPr lang="sl-SI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189" y="6126974"/>
            <a:ext cx="1070995" cy="59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690704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GB" dirty="0">
                <a:latin typeface="Roboto Medium" panose="02000000000000000000" pitchFamily="2" charset="0"/>
                <a:ea typeface="Roboto Medium" panose="02000000000000000000" pitchFamily="2" charset="0"/>
              </a:rPr>
              <a:t>Public transport</a:t>
            </a:r>
            <a:endParaRPr lang="sl-SI" sz="2800" i="1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189" y="6126974"/>
            <a:ext cx="1070995" cy="596187"/>
          </a:xfrm>
          <a:prstGeom prst="rect">
            <a:avLst/>
          </a:prstGeom>
        </p:spPr>
      </p:pic>
      <p:sp>
        <p:nvSpPr>
          <p:cNvPr id="5" name="Označba mesta vsebine 2">
            <a:extLst>
              <a:ext uri="{FF2B5EF4-FFF2-40B4-BE49-F238E27FC236}">
                <a16:creationId xmlns:a16="http://schemas.microsoft.com/office/drawing/2014/main" id="{29CAF1CE-25EF-7CE3-5BCD-A82302D6C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06613"/>
            <a:ext cx="10972800" cy="403542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public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city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bus transport (LPP)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0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,00 EUR /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monthly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ticket</a:t>
            </a:r>
            <a:endParaRPr lang="sl-SI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sl-SI" sz="1700" i="1" dirty="0">
                <a:latin typeface="Roboto Light" panose="02000000000000000000" pitchFamily="2" charset="0"/>
                <a:ea typeface="Roboto Light" panose="02000000000000000000" pitchFamily="2" charset="0"/>
              </a:rPr>
              <a:t>LPP </a:t>
            </a:r>
            <a:r>
              <a:rPr lang="sl-SI" sz="1700" i="1" dirty="0" err="1">
                <a:latin typeface="Roboto Light" panose="02000000000000000000" pitchFamily="2" charset="0"/>
                <a:ea typeface="Roboto Light" panose="02000000000000000000" pitchFamily="2" charset="0"/>
              </a:rPr>
              <a:t>passenger</a:t>
            </a:r>
            <a:r>
              <a:rPr lang="sl-SI" sz="1700" i="1" dirty="0">
                <a:latin typeface="Roboto Light" panose="02000000000000000000" pitchFamily="2" charset="0"/>
                <a:ea typeface="Roboto Light" panose="02000000000000000000" pitchFamily="2" charset="0"/>
              </a:rPr>
              <a:t> center (Slovenska cesta 56, 1000 Ljubljana) –</a:t>
            </a:r>
            <a:r>
              <a:rPr lang="en-GB" sz="1700" i="1" dirty="0">
                <a:latin typeface="Roboto Light" panose="02000000000000000000" pitchFamily="2" charset="0"/>
                <a:ea typeface="Roboto Light" panose="02000000000000000000" pitchFamily="2" charset="0"/>
              </a:rPr>
              <a:t> opening hours from Monday to Friday from 6:30 to 15:30, and on Wednesday from 6:30 to 17:00</a:t>
            </a:r>
            <a:endParaRPr lang="sl-SI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EC4E7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public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bikes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(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BicikeLJ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sl-SI" sz="1400" i="1" dirty="0">
              <a:solidFill>
                <a:srgbClr val="262626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571500" lvl="1" indent="-342900">
              <a:spcBef>
                <a:spcPts val="1000"/>
              </a:spcBef>
              <a:buClr>
                <a:srgbClr val="EC4E70"/>
              </a:buClr>
              <a:buFont typeface="Arial" panose="020B0604020202020204" pitchFamily="34" charset="0"/>
              <a:buChar char="•"/>
              <a:defRPr/>
            </a:pPr>
            <a:r>
              <a:rPr kumimoji="0" lang="sl-SI" b="0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</a:rPr>
              <a:t>3,00 EUR / </a:t>
            </a:r>
            <a:r>
              <a:rPr kumimoji="0" lang="sl-SI" b="0" i="1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</a:rPr>
              <a:t>yearly</a:t>
            </a:r>
            <a:r>
              <a:rPr kumimoji="0" lang="sl-SI" b="0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kumimoji="0" lang="sl-SI" b="0" i="1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</a:rPr>
              <a:t>fee</a:t>
            </a:r>
            <a:endParaRPr kumimoji="0" lang="sl-SI" sz="1100" b="0" i="1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Urbana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app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(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for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bus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schedule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single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bus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tickets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parking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payment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, … )</a:t>
            </a:r>
            <a:endParaRPr lang="sl-SI" sz="14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Get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your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own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bike (bolha.com, bike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repair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 err="1">
                <a:latin typeface="Roboto" panose="02000000000000000000" pitchFamily="2" charset="0"/>
                <a:ea typeface="Roboto" panose="02000000000000000000" pitchFamily="2" charset="0"/>
              </a:rPr>
              <a:t>shops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sl-SI" sz="14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l-SI" i="1" dirty="0"/>
          </a:p>
        </p:txBody>
      </p:sp>
    </p:spTree>
    <p:extLst>
      <p:ext uri="{BB962C8B-B14F-4D97-AF65-F5344CB8AC3E}">
        <p14:creationId xmlns:p14="http://schemas.microsoft.com/office/powerpoint/2010/main" val="2785293709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6D0E1E5-05AE-D38F-DB4D-5BDE4030B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Healthcare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 &amp; </a:t>
            </a:r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residence</a:t>
            </a:r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sl-SI" dirty="0" err="1">
                <a:latin typeface="Roboto Medium" panose="02000000000000000000" pitchFamily="2" charset="0"/>
                <a:ea typeface="Roboto Medium" panose="02000000000000000000" pitchFamily="2" charset="0"/>
              </a:rPr>
              <a:t>permit</a:t>
            </a:r>
            <a:endParaRPr lang="sl-SI" i="1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BEE7AAC-F5B0-0ED2-61F0-8FDDF6F85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EMERGENCY NUMBER</a:t>
            </a:r>
            <a:r>
              <a:rPr lang="en-GB" b="1" dirty="0">
                <a:latin typeface="Roboto" panose="02000000000000000000" pitchFamily="2" charset="0"/>
                <a:ea typeface="Roboto" panose="02000000000000000000" pitchFamily="2" charset="0"/>
              </a:rPr>
              <a:t>S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112</a:t>
            </a: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 and 113</a:t>
            </a:r>
            <a:endParaRPr lang="sl-SI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Students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healthcare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center 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(Aškerčeva cesta 4, 1000 Ljubljana)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Residence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permit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information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  <a:hlinkClick r:id="rId2"/>
              </a:rPr>
              <a:t>https://www.uni-lj.si/en/study/international-students/temporary-residence-permit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Special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desk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for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exchange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b="1" dirty="0" err="1">
                <a:latin typeface="Roboto" panose="02000000000000000000" pitchFamily="2" charset="0"/>
                <a:ea typeface="Roboto" panose="02000000000000000000" pitchFamily="2" charset="0"/>
              </a:rPr>
              <a:t>students</a:t>
            </a:r>
            <a:r>
              <a:rPr lang="sl-SI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  <a:t>(Tobačna ulica 5, 1000 Ljubljana)</a:t>
            </a:r>
            <a:br>
              <a:rPr lang="sl-SI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sl-SI" i="1" dirty="0">
                <a:latin typeface="Roboto Light" panose="02000000000000000000" pitchFamily="2" charset="0"/>
                <a:ea typeface="Roboto Light" panose="02000000000000000000" pitchFamily="2" charset="0"/>
              </a:rPr>
              <a:t>22 September – 9 </a:t>
            </a:r>
            <a:r>
              <a:rPr lang="sl-SI" i="1" dirty="0" err="1">
                <a:latin typeface="Roboto Light" panose="02000000000000000000" pitchFamily="2" charset="0"/>
                <a:ea typeface="Roboto Light" panose="02000000000000000000" pitchFamily="2" charset="0"/>
              </a:rPr>
              <a:t>October</a:t>
            </a:r>
            <a:r>
              <a:rPr lang="sl-SI" i="1" dirty="0">
                <a:latin typeface="Roboto Light" panose="02000000000000000000" pitchFamily="2" charset="0"/>
                <a:ea typeface="Roboto Light" panose="02000000000000000000" pitchFamily="2" charset="0"/>
              </a:rPr>
              <a:t> 2026 (</a:t>
            </a:r>
            <a:r>
              <a:rPr lang="sl-SI" i="1" dirty="0" err="1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Monday</a:t>
            </a:r>
            <a:r>
              <a:rPr lang="sl-SI" i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sl-SI" i="1" dirty="0" err="1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Tuesday</a:t>
            </a:r>
            <a:r>
              <a:rPr lang="sl-SI" i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sl-SI" i="1" dirty="0" err="1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Wednesday</a:t>
            </a:r>
            <a:r>
              <a:rPr lang="sl-SI" i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sl-SI" i="1" dirty="0" err="1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from</a:t>
            </a:r>
            <a:r>
              <a:rPr lang="sl-SI" i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9am to 2pm; </a:t>
            </a:r>
            <a:r>
              <a:rPr lang="sl-SI" i="1" dirty="0" err="1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Friday</a:t>
            </a:r>
            <a:r>
              <a:rPr lang="sl-SI" i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sl-SI" i="1" dirty="0" err="1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from</a:t>
            </a:r>
            <a:r>
              <a:rPr lang="sl-SI" i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9am to 12pm)</a:t>
            </a:r>
            <a:endParaRPr lang="sl-SI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189" y="6126974"/>
            <a:ext cx="1070995" cy="59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096479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F52A5B-5810-4130-A3DB-FD2582D053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8FE145C-BED6-4533-8211-7AC773F7A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916078" cy="6858000"/>
          </a:xfrm>
          <a:custGeom>
            <a:avLst/>
            <a:gdLst>
              <a:gd name="connsiteX0" fmla="*/ 8183400 w 8916078"/>
              <a:gd name="connsiteY0" fmla="*/ 3865853 h 6820849"/>
              <a:gd name="connsiteX1" fmla="*/ 8259593 w 8916078"/>
              <a:gd name="connsiteY1" fmla="*/ 3878252 h 6820849"/>
              <a:gd name="connsiteX2" fmla="*/ 8529076 w 8916078"/>
              <a:gd name="connsiteY2" fmla="*/ 4345010 h 6820849"/>
              <a:gd name="connsiteX3" fmla="*/ 8062319 w 8916078"/>
              <a:gd name="connsiteY3" fmla="*/ 4614493 h 6820849"/>
              <a:gd name="connsiteX4" fmla="*/ 7792836 w 8916078"/>
              <a:gd name="connsiteY4" fmla="*/ 4147735 h 6820849"/>
              <a:gd name="connsiteX5" fmla="*/ 8183400 w 8916078"/>
              <a:gd name="connsiteY5" fmla="*/ 3865853 h 6820849"/>
              <a:gd name="connsiteX6" fmla="*/ 8734942 w 8916078"/>
              <a:gd name="connsiteY6" fmla="*/ 2667480 h 6820849"/>
              <a:gd name="connsiteX7" fmla="*/ 8773412 w 8916078"/>
              <a:gd name="connsiteY7" fmla="*/ 2673741 h 6820849"/>
              <a:gd name="connsiteX8" fmla="*/ 8909474 w 8916078"/>
              <a:gd name="connsiteY8" fmla="*/ 2909407 h 6820849"/>
              <a:gd name="connsiteX9" fmla="*/ 8673808 w 8916078"/>
              <a:gd name="connsiteY9" fmla="*/ 3045469 h 6820849"/>
              <a:gd name="connsiteX10" fmla="*/ 8537746 w 8916078"/>
              <a:gd name="connsiteY10" fmla="*/ 2809802 h 6820849"/>
              <a:gd name="connsiteX11" fmla="*/ 8697151 w 8916078"/>
              <a:gd name="connsiteY11" fmla="*/ 2668961 h 6820849"/>
              <a:gd name="connsiteX12" fmla="*/ 8734942 w 8916078"/>
              <a:gd name="connsiteY12" fmla="*/ 2667480 h 6820849"/>
              <a:gd name="connsiteX13" fmla="*/ 8776652 w 8916078"/>
              <a:gd name="connsiteY13" fmla="*/ 1 h 6820849"/>
              <a:gd name="connsiteX14" fmla="*/ 8786961 w 8916078"/>
              <a:gd name="connsiteY14" fmla="*/ 42970 h 6820849"/>
              <a:gd name="connsiteX15" fmla="*/ 8775876 w 8916078"/>
              <a:gd name="connsiteY15" fmla="*/ 219853 h 6820849"/>
              <a:gd name="connsiteX16" fmla="*/ 8229255 w 8916078"/>
              <a:gd name="connsiteY16" fmla="*/ 535444 h 6820849"/>
              <a:gd name="connsiteX17" fmla="*/ 7899142 w 8916078"/>
              <a:gd name="connsiteY17" fmla="*/ 78053 h 6820849"/>
              <a:gd name="connsiteX18" fmla="*/ 7911844 w 8916078"/>
              <a:gd name="connsiteY18" fmla="*/ 1 h 6820849"/>
              <a:gd name="connsiteX19" fmla="*/ 0 w 8916078"/>
              <a:gd name="connsiteY19" fmla="*/ 0 h 6820849"/>
              <a:gd name="connsiteX20" fmla="*/ 3064542 w 8916078"/>
              <a:gd name="connsiteY20" fmla="*/ 1 h 6820849"/>
              <a:gd name="connsiteX21" fmla="*/ 3626351 w 8916078"/>
              <a:gd name="connsiteY21" fmla="*/ 1 h 6820849"/>
              <a:gd name="connsiteX22" fmla="*/ 6388767 w 8916078"/>
              <a:gd name="connsiteY22" fmla="*/ 1 h 6820849"/>
              <a:gd name="connsiteX23" fmla="*/ 7293415 w 8916078"/>
              <a:gd name="connsiteY23" fmla="*/ 1 h 6820849"/>
              <a:gd name="connsiteX24" fmla="*/ 7285291 w 8916078"/>
              <a:gd name="connsiteY24" fmla="*/ 184997 h 6820849"/>
              <a:gd name="connsiteX25" fmla="*/ 7288318 w 8916078"/>
              <a:gd name="connsiteY25" fmla="*/ 419996 h 6820849"/>
              <a:gd name="connsiteX26" fmla="*/ 7736280 w 8916078"/>
              <a:gd name="connsiteY26" fmla="*/ 1068100 h 6820849"/>
              <a:gd name="connsiteX27" fmla="*/ 8184147 w 8916078"/>
              <a:gd name="connsiteY27" fmla="*/ 2589406 h 6820849"/>
              <a:gd name="connsiteX28" fmla="*/ 7738154 w 8916078"/>
              <a:gd name="connsiteY28" fmla="*/ 3164270 h 6820849"/>
              <a:gd name="connsiteX29" fmla="*/ 7579762 w 8916078"/>
              <a:gd name="connsiteY29" fmla="*/ 4641256 h 6820849"/>
              <a:gd name="connsiteX30" fmla="*/ 8191492 w 8916078"/>
              <a:gd name="connsiteY30" fmla="*/ 5670858 h 6820849"/>
              <a:gd name="connsiteX31" fmla="*/ 8477065 w 8916078"/>
              <a:gd name="connsiteY31" fmla="*/ 6707671 h 6820849"/>
              <a:gd name="connsiteX32" fmla="*/ 8478852 w 8916078"/>
              <a:gd name="connsiteY32" fmla="*/ 6820849 h 6820849"/>
              <a:gd name="connsiteX33" fmla="*/ 0 w 8916078"/>
              <a:gd name="connsiteY33" fmla="*/ 6820849 h 6820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916078" h="6820849">
                <a:moveTo>
                  <a:pt x="8183400" y="3865853"/>
                </a:moveTo>
                <a:cubicBezTo>
                  <a:pt x="8208679" y="3867370"/>
                  <a:pt x="8234181" y="3871443"/>
                  <a:pt x="8259593" y="3878252"/>
                </a:cubicBezTo>
                <a:cubicBezTo>
                  <a:pt x="8462901" y="3932728"/>
                  <a:pt x="8583552" y="4141703"/>
                  <a:pt x="8529076" y="4345010"/>
                </a:cubicBezTo>
                <a:cubicBezTo>
                  <a:pt x="8474600" y="4548317"/>
                  <a:pt x="8265626" y="4668969"/>
                  <a:pt x="8062319" y="4614493"/>
                </a:cubicBezTo>
                <a:cubicBezTo>
                  <a:pt x="7859012" y="4560017"/>
                  <a:pt x="7738360" y="4351042"/>
                  <a:pt x="7792836" y="4147735"/>
                </a:cubicBezTo>
                <a:cubicBezTo>
                  <a:pt x="7840502" y="3969841"/>
                  <a:pt x="8006457" y="3855230"/>
                  <a:pt x="8183400" y="3865853"/>
                </a:cubicBezTo>
                <a:close/>
                <a:moveTo>
                  <a:pt x="8734942" y="2667480"/>
                </a:moveTo>
                <a:cubicBezTo>
                  <a:pt x="8747705" y="2668246"/>
                  <a:pt x="8760581" y="2670303"/>
                  <a:pt x="8773412" y="2673741"/>
                </a:cubicBezTo>
                <a:cubicBezTo>
                  <a:pt x="8876062" y="2701246"/>
                  <a:pt x="8936980" y="2806757"/>
                  <a:pt x="8909474" y="2909407"/>
                </a:cubicBezTo>
                <a:cubicBezTo>
                  <a:pt x="8881969" y="3012057"/>
                  <a:pt x="8776458" y="3072974"/>
                  <a:pt x="8673808" y="3045469"/>
                </a:cubicBezTo>
                <a:cubicBezTo>
                  <a:pt x="8571158" y="3017965"/>
                  <a:pt x="8510241" y="2912452"/>
                  <a:pt x="8537746" y="2809802"/>
                </a:cubicBezTo>
                <a:cubicBezTo>
                  <a:pt x="8558375" y="2732815"/>
                  <a:pt x="8622882" y="2679302"/>
                  <a:pt x="8697151" y="2668961"/>
                </a:cubicBezTo>
                <a:cubicBezTo>
                  <a:pt x="8709529" y="2667237"/>
                  <a:pt x="8722180" y="2666714"/>
                  <a:pt x="8734942" y="2667480"/>
                </a:cubicBezTo>
                <a:close/>
                <a:moveTo>
                  <a:pt x="8776652" y="1"/>
                </a:moveTo>
                <a:lnTo>
                  <a:pt x="8786961" y="42970"/>
                </a:lnTo>
                <a:cubicBezTo>
                  <a:pt x="8794957" y="100392"/>
                  <a:pt x="8791826" y="160330"/>
                  <a:pt x="8775876" y="219853"/>
                </a:cubicBezTo>
                <a:cubicBezTo>
                  <a:pt x="8712079" y="457946"/>
                  <a:pt x="8467349" y="599241"/>
                  <a:pt x="8229255" y="535444"/>
                </a:cubicBezTo>
                <a:cubicBezTo>
                  <a:pt x="8020924" y="479621"/>
                  <a:pt x="7886703" y="285271"/>
                  <a:pt x="7899142" y="78053"/>
                </a:cubicBezTo>
                <a:lnTo>
                  <a:pt x="7911844" y="1"/>
                </a:lnTo>
                <a:close/>
                <a:moveTo>
                  <a:pt x="0" y="0"/>
                </a:moveTo>
                <a:lnTo>
                  <a:pt x="3064542" y="1"/>
                </a:lnTo>
                <a:lnTo>
                  <a:pt x="3626351" y="1"/>
                </a:lnTo>
                <a:lnTo>
                  <a:pt x="6388767" y="1"/>
                </a:lnTo>
                <a:lnTo>
                  <a:pt x="7293415" y="1"/>
                </a:lnTo>
                <a:lnTo>
                  <a:pt x="7285291" y="184997"/>
                </a:lnTo>
                <a:cubicBezTo>
                  <a:pt x="7283933" y="263521"/>
                  <a:pt x="7284806" y="341911"/>
                  <a:pt x="7288318" y="419996"/>
                </a:cubicBezTo>
                <a:cubicBezTo>
                  <a:pt x="7301507" y="709488"/>
                  <a:pt x="7530168" y="891535"/>
                  <a:pt x="7736280" y="1068100"/>
                </a:cubicBezTo>
                <a:cubicBezTo>
                  <a:pt x="8250069" y="1508062"/>
                  <a:pt x="8424916" y="2032159"/>
                  <a:pt x="8184147" y="2589406"/>
                </a:cubicBezTo>
                <a:cubicBezTo>
                  <a:pt x="8090773" y="2805524"/>
                  <a:pt x="7909218" y="2993264"/>
                  <a:pt x="7738154" y="3164270"/>
                </a:cubicBezTo>
                <a:cubicBezTo>
                  <a:pt x="7279360" y="3622745"/>
                  <a:pt x="7298159" y="4154456"/>
                  <a:pt x="7579762" y="4641256"/>
                </a:cubicBezTo>
                <a:cubicBezTo>
                  <a:pt x="7780382" y="4986833"/>
                  <a:pt x="8020938" y="5311557"/>
                  <a:pt x="8191492" y="5670858"/>
                </a:cubicBezTo>
                <a:cubicBezTo>
                  <a:pt x="8357544" y="6019043"/>
                  <a:pt x="8456063" y="6366409"/>
                  <a:pt x="8477065" y="6707671"/>
                </a:cubicBezTo>
                <a:lnTo>
                  <a:pt x="8478852" y="6820849"/>
                </a:lnTo>
                <a:lnTo>
                  <a:pt x="0" y="68208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1CAD048B-C03B-3995-2791-ABA458298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6029325" cy="1325563"/>
          </a:xfrm>
        </p:spPr>
        <p:txBody>
          <a:bodyPr anchor="ctr">
            <a:normAutofit/>
          </a:bodyPr>
          <a:lstStyle/>
          <a:p>
            <a:r>
              <a:rPr lang="sl-SI" dirty="0">
                <a:latin typeface="Roboto Medium" panose="02000000000000000000" pitchFamily="2" charset="0"/>
                <a:ea typeface="Roboto Medium" panose="02000000000000000000" pitchFamily="2" charset="0"/>
              </a:rPr>
              <a:t>ESN Ljubljana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BD10F97-D2FE-EED4-BDD2-87FC2A49F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06204"/>
            <a:ext cx="6481313" cy="4036534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sz="1400" dirty="0" err="1">
                <a:latin typeface="Roboto" panose="02000000000000000000" pitchFamily="2" charset="0"/>
                <a:ea typeface="Roboto" panose="02000000000000000000" pitchFamily="2" charset="0"/>
              </a:rPr>
              <a:t>our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email</a:t>
            </a:r>
            <a:r>
              <a:rPr lang="sl-SI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address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  <a:hlinkClick r:id="rId2"/>
              </a:rPr>
              <a:t>esn@sou-lj.si</a:t>
            </a:r>
            <a:endParaRPr lang="sl-SI" sz="14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ESN Ljubljana 2026/27 – </a:t>
            </a:r>
            <a:r>
              <a:rPr lang="sl-SI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Official</a:t>
            </a:r>
            <a:r>
              <a:rPr lang="sl-SI" sz="1400" b="1" dirty="0">
                <a:latin typeface="Roboto" panose="02000000000000000000" pitchFamily="2" charset="0"/>
                <a:ea typeface="Roboto" panose="02000000000000000000" pitchFamily="2" charset="0"/>
              </a:rPr>
              <a:t> Telegram CHANNEL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  <a:hlinkClick r:id="rId3"/>
              </a:rPr>
              <a:t>https://t.me/esnljubljana2026_27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ESN Ljubljana 2026/27 – </a:t>
            </a:r>
            <a:r>
              <a:rPr lang="sl-SI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Official</a:t>
            </a:r>
            <a:r>
              <a:rPr lang="sl-SI" sz="1400" b="1" dirty="0">
                <a:latin typeface="Roboto" panose="02000000000000000000" pitchFamily="2" charset="0"/>
                <a:ea typeface="Roboto" panose="02000000000000000000" pitchFamily="2" charset="0"/>
              </a:rPr>
              <a:t> Telegram CHAT GROUP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  <a:hlinkClick r:id="rId4"/>
              </a:rPr>
              <a:t>https://t.me/+q9msEI7Y2royNDQ0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Events</a:t>
            </a:r>
            <a:r>
              <a:rPr lang="sl-SI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registration</a:t>
            </a:r>
            <a:r>
              <a:rPr lang="sl-SI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website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  <a:hlinkClick r:id="rId5"/>
              </a:rPr>
              <a:t>https://esn-sou-lj.si/</a:t>
            </a:r>
            <a:endParaRPr lang="sl-SI" sz="14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sz="1400" b="1" dirty="0">
                <a:latin typeface="Roboto" panose="02000000000000000000" pitchFamily="2" charset="0"/>
                <a:ea typeface="Roboto" panose="02000000000000000000" pitchFamily="2" charset="0"/>
              </a:rPr>
              <a:t>Facebook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 (</a:t>
            </a:r>
            <a:r>
              <a:rPr lang="sl-SI" sz="1400" i="1" dirty="0">
                <a:latin typeface="Roboto" panose="02000000000000000000" pitchFamily="2" charset="0"/>
                <a:ea typeface="Roboto" panose="02000000000000000000" pitchFamily="2" charset="0"/>
              </a:rPr>
              <a:t>@</a:t>
            </a:r>
            <a:r>
              <a:rPr lang="en-GB" sz="1400" i="1" dirty="0" err="1">
                <a:latin typeface="Roboto" panose="02000000000000000000" pitchFamily="2" charset="0"/>
                <a:ea typeface="Roboto" panose="02000000000000000000" pitchFamily="2" charset="0"/>
              </a:rPr>
              <a:t>esnl</a:t>
            </a:r>
            <a:r>
              <a:rPr lang="sl-SI" sz="1400" i="1" dirty="0" err="1">
                <a:latin typeface="Roboto" panose="02000000000000000000" pitchFamily="2" charset="0"/>
                <a:ea typeface="Roboto" panose="02000000000000000000" pitchFamily="2" charset="0"/>
              </a:rPr>
              <a:t>jubljana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): 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  <a:hlinkClick r:id="rId6"/>
              </a:rPr>
              <a:t>https://www.facebook.com/</a:t>
            </a:r>
            <a:r>
              <a:rPr lang="en-GB" sz="1400" dirty="0" err="1">
                <a:latin typeface="Roboto" panose="02000000000000000000" pitchFamily="2" charset="0"/>
                <a:ea typeface="Roboto" panose="02000000000000000000" pitchFamily="2" charset="0"/>
                <a:hlinkClick r:id="rId6"/>
              </a:rPr>
              <a:t>esn</a:t>
            </a:r>
            <a:r>
              <a:rPr lang="sl-SI" sz="1400" dirty="0" err="1">
                <a:latin typeface="Roboto" panose="02000000000000000000" pitchFamily="2" charset="0"/>
                <a:ea typeface="Roboto" panose="02000000000000000000" pitchFamily="2" charset="0"/>
                <a:hlinkClick r:id="rId6"/>
              </a:rPr>
              <a:t>ljubljana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Instagram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 (</a:t>
            </a:r>
            <a:r>
              <a:rPr lang="sl-SI" sz="1400" i="1" dirty="0">
                <a:latin typeface="Roboto" panose="02000000000000000000" pitchFamily="2" charset="0"/>
                <a:ea typeface="Roboto" panose="02000000000000000000" pitchFamily="2" charset="0"/>
              </a:rPr>
              <a:t>@esnljubljana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): 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  <a:hlinkClick r:id="rId7"/>
              </a:rPr>
              <a:t>https://www.instagram.com/esnljubljana/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sz="1400" dirty="0" err="1">
                <a:latin typeface="Roboto" panose="02000000000000000000" pitchFamily="2" charset="0"/>
                <a:ea typeface="Roboto" panose="02000000000000000000" pitchFamily="2" charset="0"/>
              </a:rPr>
              <a:t>all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sz="1400" dirty="0" err="1">
                <a:latin typeface="Roboto" panose="02000000000000000000" pitchFamily="2" charset="0"/>
                <a:ea typeface="Roboto" panose="02000000000000000000" pitchFamily="2" charset="0"/>
              </a:rPr>
              <a:t>important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sz="1400" dirty="0" err="1">
                <a:latin typeface="Roboto" panose="02000000000000000000" pitchFamily="2" charset="0"/>
                <a:ea typeface="Roboto" panose="02000000000000000000" pitchFamily="2" charset="0"/>
              </a:rPr>
              <a:t>links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 at one place – </a:t>
            </a:r>
            <a:r>
              <a:rPr lang="sl-SI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LinkTree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  <a:hlinkClick r:id="rId8"/>
              </a:rPr>
              <a:t>https://linktr.ee/esnljubljana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sl-SI" sz="14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ESN Ljubljana </a:t>
            </a:r>
            <a:r>
              <a:rPr lang="sl-SI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office</a:t>
            </a:r>
            <a:r>
              <a:rPr lang="sl-SI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hours</a:t>
            </a:r>
            <a:r>
              <a:rPr lang="sl-SI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are </a:t>
            </a:r>
            <a:r>
              <a:rPr lang="sl-SI" sz="1400" dirty="0" err="1">
                <a:latin typeface="Roboto" panose="02000000000000000000" pitchFamily="2" charset="0"/>
                <a:ea typeface="Roboto" panose="02000000000000000000" pitchFamily="2" charset="0"/>
              </a:rPr>
              <a:t>available</a:t>
            </a:r>
            <a:r>
              <a:rPr lang="sl-SI" sz="1400" dirty="0">
                <a:latin typeface="Roboto" panose="02000000000000000000" pitchFamily="2" charset="0"/>
                <a:ea typeface="Roboto" panose="02000000000000000000" pitchFamily="2" charset="0"/>
              </a:rPr>
              <a:t> on </a:t>
            </a:r>
            <a:r>
              <a:rPr lang="sl-SI" sz="1400" dirty="0" err="1">
                <a:latin typeface="Roboto" panose="02000000000000000000" pitchFamily="2" charset="0"/>
                <a:ea typeface="Roboto" panose="02000000000000000000" pitchFamily="2" charset="0"/>
              </a:rPr>
              <a:t>LinkTree</a:t>
            </a:r>
            <a:endParaRPr lang="sl-SI" sz="1400" i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189" y="6126974"/>
            <a:ext cx="1070995" cy="59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86875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1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3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1" name="Background Fill">
            <a:extLst>
              <a:ext uri="{FF2B5EF4-FFF2-40B4-BE49-F238E27FC236}">
                <a16:creationId xmlns:a16="http://schemas.microsoft.com/office/drawing/2014/main" id="{68CA250C-CF5A-4736-9249-D6111F7C5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6436FE-6431-4AA2-A47A-3613519F3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680A2F2A-36D7-9307-B4AA-EFFD6BC6B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76" y="2133672"/>
            <a:ext cx="5258696" cy="259065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latin typeface="Roboto Medium" panose="02000000000000000000" pitchFamily="2" charset="0"/>
                <a:ea typeface="Roboto Medium" panose="02000000000000000000" pitchFamily="2" charset="0"/>
              </a:rPr>
              <a:t>THANK YOU!</a:t>
            </a:r>
          </a:p>
        </p:txBody>
      </p:sp>
      <p:pic>
        <p:nvPicPr>
          <p:cNvPr id="7" name="Slika 6" descr="Slika, ki vsebuje besede grafično oblikovanje, grafika, pisava, besedilo&#10;&#10;Opis je samodejno ustvarjen">
            <a:extLst>
              <a:ext uri="{FF2B5EF4-FFF2-40B4-BE49-F238E27FC236}">
                <a16:creationId xmlns:a16="http://schemas.microsoft.com/office/drawing/2014/main" id="{77649B4D-07DA-B389-5B5E-A997FE705C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3" r="26139"/>
          <a:stretch/>
        </p:blipFill>
        <p:spPr>
          <a:xfrm>
            <a:off x="6364448" y="10"/>
            <a:ext cx="5827552" cy="6857990"/>
          </a:xfrm>
          <a:custGeom>
            <a:avLst/>
            <a:gdLst/>
            <a:ahLst/>
            <a:cxnLst/>
            <a:rect l="l" t="t" r="r" b="b"/>
            <a:pathLst>
              <a:path w="5827552" h="6858000">
                <a:moveTo>
                  <a:pt x="391440" y="4232571"/>
                </a:moveTo>
                <a:cubicBezTo>
                  <a:pt x="581049" y="4232571"/>
                  <a:pt x="734757" y="4386279"/>
                  <a:pt x="734757" y="4575888"/>
                </a:cubicBezTo>
                <a:cubicBezTo>
                  <a:pt x="734757" y="4765497"/>
                  <a:pt x="581049" y="4919205"/>
                  <a:pt x="391440" y="4919205"/>
                </a:cubicBezTo>
                <a:cubicBezTo>
                  <a:pt x="201831" y="4919205"/>
                  <a:pt x="48123" y="4765497"/>
                  <a:pt x="48123" y="4575888"/>
                </a:cubicBezTo>
                <a:cubicBezTo>
                  <a:pt x="48123" y="4386279"/>
                  <a:pt x="201831" y="4232571"/>
                  <a:pt x="391440" y="4232571"/>
                </a:cubicBezTo>
                <a:close/>
                <a:moveTo>
                  <a:pt x="247368" y="1806694"/>
                </a:moveTo>
                <a:cubicBezTo>
                  <a:pt x="383986" y="1806694"/>
                  <a:pt x="494736" y="1917444"/>
                  <a:pt x="494736" y="2054062"/>
                </a:cubicBezTo>
                <a:cubicBezTo>
                  <a:pt x="494736" y="2190680"/>
                  <a:pt x="383986" y="2301430"/>
                  <a:pt x="247368" y="2301430"/>
                </a:cubicBezTo>
                <a:cubicBezTo>
                  <a:pt x="110750" y="2301430"/>
                  <a:pt x="0" y="2190680"/>
                  <a:pt x="0" y="2054062"/>
                </a:cubicBezTo>
                <a:cubicBezTo>
                  <a:pt x="0" y="1917444"/>
                  <a:pt x="110750" y="1806694"/>
                  <a:pt x="247368" y="1806694"/>
                </a:cubicBezTo>
                <a:close/>
                <a:moveTo>
                  <a:pt x="247369" y="1294715"/>
                </a:moveTo>
                <a:cubicBezTo>
                  <a:pt x="326938" y="1294715"/>
                  <a:pt x="391441" y="1359218"/>
                  <a:pt x="391441" y="1438787"/>
                </a:cubicBezTo>
                <a:cubicBezTo>
                  <a:pt x="391441" y="1518356"/>
                  <a:pt x="326938" y="1582859"/>
                  <a:pt x="247369" y="1582859"/>
                </a:cubicBezTo>
                <a:cubicBezTo>
                  <a:pt x="167800" y="1582859"/>
                  <a:pt x="103297" y="1518356"/>
                  <a:pt x="103297" y="1438787"/>
                </a:cubicBezTo>
                <a:cubicBezTo>
                  <a:pt x="103297" y="1359218"/>
                  <a:pt x="167800" y="1294715"/>
                  <a:pt x="247369" y="1294715"/>
                </a:cubicBezTo>
                <a:close/>
                <a:moveTo>
                  <a:pt x="480671" y="0"/>
                </a:moveTo>
                <a:lnTo>
                  <a:pt x="5827552" y="0"/>
                </a:lnTo>
                <a:lnTo>
                  <a:pt x="5827552" y="6858000"/>
                </a:lnTo>
                <a:lnTo>
                  <a:pt x="5825818" y="6858000"/>
                </a:lnTo>
                <a:lnTo>
                  <a:pt x="236731" y="6858000"/>
                </a:lnTo>
                <a:lnTo>
                  <a:pt x="225831" y="6841105"/>
                </a:lnTo>
                <a:cubicBezTo>
                  <a:pt x="35993" y="6490332"/>
                  <a:pt x="58970" y="6027176"/>
                  <a:pt x="314550" y="5720066"/>
                </a:cubicBezTo>
                <a:cubicBezTo>
                  <a:pt x="1530043" y="4259025"/>
                  <a:pt x="615593" y="4079388"/>
                  <a:pt x="503588" y="3464278"/>
                </a:cubicBezTo>
                <a:cubicBezTo>
                  <a:pt x="330606" y="2514465"/>
                  <a:pt x="722867" y="2276432"/>
                  <a:pt x="675681" y="1809180"/>
                </a:cubicBezTo>
                <a:cubicBezTo>
                  <a:pt x="624359" y="1301070"/>
                  <a:pt x="219491" y="1102027"/>
                  <a:pt x="245003" y="646882"/>
                </a:cubicBezTo>
                <a:cubicBezTo>
                  <a:pt x="249830" y="424885"/>
                  <a:pt x="318025" y="228632"/>
                  <a:pt x="431196" y="6414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02613904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1315</TotalTime>
  <Words>823</Words>
  <Application>Microsoft Office PowerPoint</Application>
  <PresentationFormat>Širokozaslonsko</PresentationFormat>
  <Paragraphs>96</Paragraphs>
  <Slides>14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14</vt:i4>
      </vt:variant>
    </vt:vector>
  </HeadingPairs>
  <TitlesOfParts>
    <vt:vector size="21" baseType="lpstr">
      <vt:lpstr>Arial</vt:lpstr>
      <vt:lpstr>Avenir Next LT Pro</vt:lpstr>
      <vt:lpstr>Posterama</vt:lpstr>
      <vt:lpstr>Roboto</vt:lpstr>
      <vt:lpstr>Roboto Light</vt:lpstr>
      <vt:lpstr>Roboto Medium</vt:lpstr>
      <vt:lpstr>SplashVTI</vt:lpstr>
      <vt:lpstr>Welcome to Ljubljana!</vt:lpstr>
      <vt:lpstr>What does our office provide?</vt:lpstr>
      <vt:lpstr>Subsidized student meals system</vt:lpstr>
      <vt:lpstr>Private student accommodation</vt:lpstr>
      <vt:lpstr>ESNcard</vt:lpstr>
      <vt:lpstr>Ljubljana Erasmus discount card</vt:lpstr>
      <vt:lpstr>Events and trips</vt:lpstr>
      <vt:lpstr>Trips itinerary</vt:lpstr>
      <vt:lpstr>Welcome weeks &amp; events</vt:lpstr>
      <vt:lpstr>Event and trip payment</vt:lpstr>
      <vt:lpstr>Public transport</vt:lpstr>
      <vt:lpstr>Healthcare &amp; residence permit</vt:lpstr>
      <vt:lpstr>ESN Ljubljana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in Ljubljana!</dc:title>
  <dc:creator>Gregor Jerebic</dc:creator>
  <cp:lastModifiedBy>ESN</cp:lastModifiedBy>
  <cp:revision>163</cp:revision>
  <dcterms:created xsi:type="dcterms:W3CDTF">2023-06-14T07:58:05Z</dcterms:created>
  <dcterms:modified xsi:type="dcterms:W3CDTF">2026-09-29T16:54:44Z</dcterms:modified>
</cp:coreProperties>
</file>