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81" r:id="rId15"/>
    <p:sldId id="339"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2" r:id="rId30"/>
    <p:sldId id="313" r:id="rId31"/>
    <p:sldId id="306" r:id="rId32"/>
    <p:sldId id="338" r:id="rId33"/>
    <p:sldId id="310" r:id="rId34"/>
    <p:sldId id="311" r:id="rId35"/>
    <p:sldId id="312" r:id="rId36"/>
    <p:sldId id="31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84E3C-1897-4F43-855C-1BF563C61A39}" type="datetimeFigureOut">
              <a:rPr lang="sl-SI" smtClean="0"/>
              <a:t>15. 02. 2024</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11BF7-9152-4BCC-9A35-9013FD4CF110}" type="slidenum">
              <a:rPr lang="sl-SI" smtClean="0"/>
              <a:t>‹#›</a:t>
            </a:fld>
            <a:endParaRPr lang="sl-SI"/>
          </a:p>
        </p:txBody>
      </p:sp>
    </p:spTree>
    <p:extLst>
      <p:ext uri="{BB962C8B-B14F-4D97-AF65-F5344CB8AC3E}">
        <p14:creationId xmlns:p14="http://schemas.microsoft.com/office/powerpoint/2010/main" val="106567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58B2EE-F889-4DE7-8CB5-9F7A0C873ED2}" type="slidenum">
              <a:rPr kumimoji="0" lang="sl-S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l-S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9299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l-SI"/>
              <a:t>Kliknite, če želite urediti slog naslova matrice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l-SI"/>
              <a:t>Kliknite, če želite urediti slog naslova matrice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l-SI"/>
              <a:t>Kliknite, če želite urediti slog naslova matrice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l-SI"/>
              <a:t>Kliknite, če želite urediti slog naslova matrice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l-SI"/>
              <a:t>Kliknite, če želite urediti slog naslova matrice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ncho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hasCustomPrompt="1"/>
          </p:nvPr>
        </p:nvSpPr>
        <p:spPr>
          <a:xfrm>
            <a:off x="911424" y="2852943"/>
            <a:ext cx="10363200" cy="977927"/>
          </a:xfrm>
        </p:spPr>
        <p:txBody>
          <a:bodyPr/>
          <a:lstStyle>
            <a:lvl1pPr>
              <a:defRPr sz="3200" b="1">
                <a:latin typeface="Garamond" pitchFamily="18" charset="0"/>
              </a:defRPr>
            </a:lvl1pPr>
          </a:lstStyle>
          <a:p>
            <a:r>
              <a:rPr lang="sl-SI" dirty="0"/>
              <a:t>Ime in priimek</a:t>
            </a:r>
          </a:p>
        </p:txBody>
      </p:sp>
      <p:sp>
        <p:nvSpPr>
          <p:cNvPr id="3" name="Podnaslov 2"/>
          <p:cNvSpPr>
            <a:spLocks noGrp="1"/>
          </p:cNvSpPr>
          <p:nvPr>
            <p:ph type="subTitle" idx="1" hasCustomPrompt="1"/>
          </p:nvPr>
        </p:nvSpPr>
        <p:spPr>
          <a:xfrm>
            <a:off x="1828800" y="3886200"/>
            <a:ext cx="8534400" cy="1752600"/>
          </a:xfrm>
        </p:spPr>
        <p:txBody>
          <a:bodyPr/>
          <a:lstStyle>
            <a:lvl1pPr marL="0" indent="0" algn="ctr">
              <a:buNone/>
              <a:defRPr b="1">
                <a:solidFill>
                  <a:schemeClr val="accent5">
                    <a:lumMod val="75000"/>
                  </a:schemeClr>
                </a:solidFill>
                <a:latin typeface="Garamond"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dirty="0"/>
              <a:t>Naslov</a:t>
            </a:r>
          </a:p>
        </p:txBody>
      </p:sp>
      <p:sp>
        <p:nvSpPr>
          <p:cNvPr id="4" name="Ograda datuma 3"/>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pic>
        <p:nvPicPr>
          <p:cNvPr id="7" name="Picture 2" descr="D:\Slike\pef\pef ang hisk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99301" y="260655"/>
            <a:ext cx="3409355" cy="236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287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a:normAutofit/>
          </a:bodyPr>
          <a:lstStyle>
            <a:lvl1pPr>
              <a:defRPr sz="3200" b="1">
                <a:solidFill>
                  <a:schemeClr val="accent5">
                    <a:lumMod val="75000"/>
                  </a:schemeClr>
                </a:solidFill>
                <a:latin typeface="Garamond" pitchFamily="18" charset="0"/>
              </a:defRPr>
            </a:lvl1pPr>
          </a:lstStyle>
          <a:p>
            <a:r>
              <a:rPr lang="sl-SI" dirty="0"/>
              <a:t>Naslov</a:t>
            </a:r>
          </a:p>
        </p:txBody>
      </p:sp>
      <p:sp>
        <p:nvSpPr>
          <p:cNvPr id="3" name="Ograda vsebine 2"/>
          <p:cNvSpPr>
            <a:spLocks noGrp="1"/>
          </p:cNvSpPr>
          <p:nvPr>
            <p:ph idx="1" hasCustomPrompt="1"/>
          </p:nvPr>
        </p:nvSpPr>
        <p:spPr/>
        <p:txBody>
          <a:bodyPr/>
          <a:lstStyle>
            <a:lvl1pPr>
              <a:defRPr>
                <a:latin typeface="Garamond" pitchFamily="18" charset="0"/>
              </a:defRPr>
            </a:lvl1pPr>
            <a:lvl2pPr>
              <a:defRPr>
                <a:latin typeface="Garamond" pitchFamily="18" charset="0"/>
              </a:defRPr>
            </a:lvl2pPr>
            <a:lvl3pPr>
              <a:defRPr>
                <a:latin typeface="Garamond" pitchFamily="18" charset="0"/>
              </a:defRPr>
            </a:lvl3pPr>
            <a:lvl4pPr>
              <a:defRPr>
                <a:latin typeface="Garamond" pitchFamily="18" charset="0"/>
              </a:defRPr>
            </a:lvl4pPr>
            <a:lvl5pPr>
              <a:defRPr>
                <a:latin typeface="Garamond" pitchFamily="18" charset="0"/>
              </a:defRPr>
            </a:lvl5pPr>
          </a:lstStyle>
          <a:p>
            <a:pPr lvl="0"/>
            <a:r>
              <a:rPr lang="sl-SI" dirty="0"/>
              <a:t>Besedilo</a:t>
            </a:r>
          </a:p>
          <a:p>
            <a:pPr lvl="1"/>
            <a:r>
              <a:rPr lang="sl-SI" dirty="0"/>
              <a:t>Besedilo</a:t>
            </a:r>
          </a:p>
          <a:p>
            <a:pPr lvl="2"/>
            <a:r>
              <a:rPr lang="sl-SI" dirty="0"/>
              <a:t>Besedilo</a:t>
            </a:r>
          </a:p>
          <a:p>
            <a:pPr lvl="3"/>
            <a:r>
              <a:rPr lang="sl-SI" dirty="0"/>
              <a:t>Besedilo</a:t>
            </a:r>
          </a:p>
          <a:p>
            <a:pPr lvl="4"/>
            <a:r>
              <a:rPr lang="sl-SI" dirty="0"/>
              <a:t>Besedilo</a:t>
            </a:r>
          </a:p>
        </p:txBody>
      </p:sp>
      <p:sp>
        <p:nvSpPr>
          <p:cNvPr id="4" name="Ograda datuma 3"/>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pic>
        <p:nvPicPr>
          <p:cNvPr id="2050" name="Picture 2" descr="D:\Slike\pef\pef ang hisk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648397" y="5373216"/>
            <a:ext cx="1969195" cy="1364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80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963084" y="4406907"/>
            <a:ext cx="10363200" cy="1362075"/>
          </a:xfrm>
        </p:spPr>
        <p:txBody>
          <a:bodyPr anchor="t"/>
          <a:lstStyle>
            <a:lvl1pPr algn="l">
              <a:defRPr sz="4000" b="1" cap="all"/>
            </a:lvl1pPr>
          </a:lstStyle>
          <a:p>
            <a:r>
              <a:rPr lang="sl-SI"/>
              <a:t>Uredite slog naslova matrice</a:t>
            </a:r>
          </a:p>
        </p:txBody>
      </p:sp>
      <p:sp>
        <p:nvSpPr>
          <p:cNvPr id="3" name="Ograda besedila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Ograda datuma 3"/>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0860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l-SI"/>
              <a:t>Kliknite, če želite urediti slog naslova matrice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datuma 4"/>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573559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Uredite slog naslova matrice</a:t>
            </a:r>
          </a:p>
        </p:txBody>
      </p:sp>
      <p:sp>
        <p:nvSpPr>
          <p:cNvPr id="3" name="Ograda besedila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grada vsebine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grada vsebine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grada datuma 6"/>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148617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datuma 2"/>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163776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40187451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09603" y="273050"/>
            <a:ext cx="4011084" cy="1162050"/>
          </a:xfrm>
        </p:spPr>
        <p:txBody>
          <a:bodyPr anchor="b"/>
          <a:lstStyle>
            <a:lvl1pPr algn="l">
              <a:defRPr sz="2000" b="1"/>
            </a:lvl1pPr>
          </a:lstStyle>
          <a:p>
            <a:r>
              <a:rPr lang="sl-SI"/>
              <a:t>Uredite slog naslova matrice</a:t>
            </a:r>
          </a:p>
        </p:txBody>
      </p:sp>
      <p:sp>
        <p:nvSpPr>
          <p:cNvPr id="3" name="Ograda vsebine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9139901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2389717" y="4800600"/>
            <a:ext cx="7315200" cy="566738"/>
          </a:xfrm>
        </p:spPr>
        <p:txBody>
          <a:bodyPr anchor="b"/>
          <a:lstStyle>
            <a:lvl1pPr algn="l">
              <a:defRPr sz="2000" b="1"/>
            </a:lvl1pPr>
          </a:lstStyle>
          <a:p>
            <a:r>
              <a:rPr lang="sl-SI"/>
              <a:t>Uredite slog naslova matrice</a:t>
            </a:r>
          </a:p>
        </p:txBody>
      </p:sp>
      <p:sp>
        <p:nvSpPr>
          <p:cNvPr id="3" name="Ograda slik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1299129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3175673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839200" y="274645"/>
            <a:ext cx="2743200" cy="5851525"/>
          </a:xfrm>
        </p:spPr>
        <p:txBody>
          <a:bodyPr vert="eaVert"/>
          <a:lstStyle/>
          <a:p>
            <a:r>
              <a:rPr lang="sl-SI"/>
              <a:t>Uredite slog naslova matrice</a:t>
            </a:r>
          </a:p>
        </p:txBody>
      </p:sp>
      <p:sp>
        <p:nvSpPr>
          <p:cNvPr id="3" name="Ograda navpičnega besedila 2"/>
          <p:cNvSpPr>
            <a:spLocks noGrp="1"/>
          </p:cNvSpPr>
          <p:nvPr>
            <p:ph type="body" orient="vert" idx="1"/>
          </p:nvPr>
        </p:nvSpPr>
        <p:spPr>
          <a:xfrm>
            <a:off x="609600" y="274645"/>
            <a:ext cx="8026400" cy="5851525"/>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CF684CB-BC2E-4735-A30D-E75AF1E43741}" type="datetimeFigureOut">
              <a:rPr lang="sl-SI" smtClean="0"/>
              <a:pPr/>
              <a:t>15. 02. 2024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130402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Text">
  <p:cSld name="Title &amp; Text">
    <p:spTree>
      <p:nvGrpSpPr>
        <p:cNvPr id="1" name="Shape 23"/>
        <p:cNvGrpSpPr/>
        <p:nvPr/>
      </p:nvGrpSpPr>
      <p:grpSpPr>
        <a:xfrm>
          <a:off x="0" y="0"/>
          <a:ext cx="0" cy="0"/>
          <a:chOff x="0" y="0"/>
          <a:chExt cx="0" cy="0"/>
        </a:xfrm>
      </p:grpSpPr>
      <p:sp>
        <p:nvSpPr>
          <p:cNvPr id="24" name="Shape 24"/>
          <p:cNvSpPr txBox="1">
            <a:spLocks noGrp="1"/>
          </p:cNvSpPr>
          <p:nvPr>
            <p:ph type="body" idx="1"/>
          </p:nvPr>
        </p:nvSpPr>
        <p:spPr>
          <a:xfrm>
            <a:off x="494200" y="1648233"/>
            <a:ext cx="11180000" cy="4814800"/>
          </a:xfrm>
          <a:prstGeom prst="rect">
            <a:avLst/>
          </a:prstGeom>
          <a:noFill/>
          <a:ln>
            <a:noFill/>
          </a:ln>
        </p:spPr>
        <p:txBody>
          <a:bodyPr spcFirstLastPara="1" wrap="square" lIns="91425" tIns="91425" rIns="91425" bIns="91425" anchor="t" anchorCtr="0"/>
          <a:lstStyle>
            <a:lvl1pPr marL="457200" marR="0" lvl="0" indent="-323850" algn="l" rtl="0">
              <a:lnSpc>
                <a:spcPct val="115000"/>
              </a:lnSpc>
              <a:spcBef>
                <a:spcPts val="300"/>
              </a:spcBef>
              <a:spcAft>
                <a:spcPts val="0"/>
              </a:spcAft>
              <a:buClr>
                <a:srgbClr val="434343"/>
              </a:buClr>
              <a:buSzPts val="1500"/>
              <a:buFont typeface="Helvetica Neue"/>
              <a:buChar char="●"/>
              <a:defRPr sz="1800" u="none" strike="noStrike" cap="none">
                <a:solidFill>
                  <a:srgbClr val="434343"/>
                </a:solidFill>
                <a:latin typeface="Helvetica Neue"/>
                <a:ea typeface="Helvetica Neue"/>
                <a:cs typeface="Helvetica Neue"/>
                <a:sym typeface="Helvetica Neue"/>
              </a:defRPr>
            </a:lvl1pPr>
            <a:lvl2pPr marL="914400" marR="0" lvl="1" indent="-323850" algn="l" rtl="0">
              <a:lnSpc>
                <a:spcPct val="115000"/>
              </a:lnSpc>
              <a:spcBef>
                <a:spcPts val="56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2pPr>
            <a:lvl3pPr marL="1371600" marR="0" lvl="2" indent="-323850" algn="l" rtl="0">
              <a:lnSpc>
                <a:spcPct val="115000"/>
              </a:lnSpc>
              <a:spcBef>
                <a:spcPts val="48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3pPr>
            <a:lvl4pPr marL="1828800" marR="0" lvl="3"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4pPr>
            <a:lvl5pPr marL="2286000" marR="0" lvl="4"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5pPr>
            <a:lvl6pPr marL="2743200" marR="0" lvl="5"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6pPr>
            <a:lvl7pPr marL="3200400" marR="0" lvl="6"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7pPr>
            <a:lvl8pPr marL="3657600" marR="0" lvl="7"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8pPr>
            <a:lvl9pPr marL="4114800" marR="0" lvl="8"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9pPr>
          </a:lstStyle>
          <a:p>
            <a:endParaRPr/>
          </a:p>
        </p:txBody>
      </p:sp>
      <p:sp>
        <p:nvSpPr>
          <p:cNvPr id="25" name="Shape 25"/>
          <p:cNvSpPr txBox="1">
            <a:spLocks noGrp="1"/>
          </p:cNvSpPr>
          <p:nvPr>
            <p:ph type="title"/>
          </p:nvPr>
        </p:nvSpPr>
        <p:spPr>
          <a:xfrm>
            <a:off x="494200" y="395000"/>
            <a:ext cx="11180000" cy="9716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Clr>
                <a:srgbClr val="434343"/>
              </a:buClr>
              <a:buSzPts val="2800"/>
              <a:buFont typeface="Garamond"/>
              <a:buNone/>
              <a:defRPr sz="2800" i="1" u="none" strike="noStrike" cap="none">
                <a:solidFill>
                  <a:srgbClr val="434343"/>
                </a:solidFill>
              </a:defRPr>
            </a:lvl1pPr>
            <a:lvl2pPr marL="0" marR="0" lvl="1"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2pPr>
            <a:lvl3pPr marL="0" marR="0" lvl="2"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3pPr>
            <a:lvl4pPr marL="0" marR="0" lvl="3"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4pPr>
            <a:lvl5pPr marL="0" marR="0" lvl="4"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5pPr>
            <a:lvl6pPr marL="457200" marR="0" lvl="5"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6pPr>
            <a:lvl7pPr marL="914400" marR="0" lvl="6"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7pPr>
            <a:lvl8pPr marL="1371600" marR="0" lvl="7"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8pPr>
            <a:lvl9pPr marL="1828800" marR="0" lvl="8"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9pPr>
          </a:lstStyle>
          <a:p>
            <a:endParaRPr/>
          </a:p>
        </p:txBody>
      </p:sp>
    </p:spTree>
    <p:extLst>
      <p:ext uri="{BB962C8B-B14F-4D97-AF65-F5344CB8AC3E}">
        <p14:creationId xmlns:p14="http://schemas.microsoft.com/office/powerpoint/2010/main" val="1040105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l-SI"/>
              <a:t>Kliknite, če želite urediti slog naslova matrice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l-SI"/>
              <a:t>Kliknite, če želite urediti slog naslova matrice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l-SI"/>
              <a:t>Uredite slog naslova matrice</a:t>
            </a:r>
          </a:p>
        </p:txBody>
      </p:sp>
      <p:sp>
        <p:nvSpPr>
          <p:cNvPr id="3" name="Ograda besedila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684CB-BC2E-4735-A30D-E75AF1E43741}" type="datetimeFigureOut">
              <a:rPr lang="sl-SI" smtClean="0"/>
              <a:pPr/>
              <a:t>15. 02. 2024</a:t>
            </a:fld>
            <a:endParaRPr lang="sl-SI"/>
          </a:p>
        </p:txBody>
      </p:sp>
      <p:sp>
        <p:nvSpPr>
          <p:cNvPr id="5" name="Ograda noge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BD01A-BC06-4CB8-B68F-E196C18B0129}" type="slidenum">
              <a:rPr lang="sl-SI" smtClean="0"/>
              <a:pPr/>
              <a:t>‹#›</a:t>
            </a:fld>
            <a:endParaRPr lang="sl-SI"/>
          </a:p>
        </p:txBody>
      </p:sp>
    </p:spTree>
    <p:extLst>
      <p:ext uri="{BB962C8B-B14F-4D97-AF65-F5344CB8AC3E}">
        <p14:creationId xmlns:p14="http://schemas.microsoft.com/office/powerpoint/2010/main" val="243325298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jhl.si/en/single-city-card-urban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bolha.com/rekreacija-sport/kolesarstvo/kolesa/cestna-kolesa/?location=Osrednjeslovenska%2FLjubljana%2F" TargetMode="External"/><Relationship Id="rId2" Type="http://schemas.openxmlformats.org/officeDocument/2006/relationships/hyperlink" Target="http://en.bicikelj.si/"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s://www.instagram.com/ul.cod/" TargetMode="External"/><Relationship Id="rId2" Type="http://schemas.openxmlformats.org/officeDocument/2006/relationships/hyperlink" Target="https://www.facebook.com/cod.sportul"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www.uni-lj.si/extracurricular_activiti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zdstudenti.si/en/information-for-patients/appointments/" TargetMode="External"/><Relationship Id="rId2" Type="http://schemas.openxmlformats.org/officeDocument/2006/relationships/hyperlink" Target="http://www.zdstudenti.si/en/" TargetMode="Externa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hyperlink" Target="https://www.studentski-servis.com/studenti/foreigners"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tutor@erasmusljubljana.si"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mailto:tutorpef@gmail.com" TargetMode="External"/><Relationship Id="rId5" Type="http://schemas.openxmlformats.org/officeDocument/2006/relationships/hyperlink" Target="https://www.erasmusljubljana.si/" TargetMode="External"/><Relationship Id="rId4" Type="http://schemas.openxmlformats.org/officeDocument/2006/relationships/hyperlink" Target="mailto:fdv.tutor@gmail.com"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pef.uni-lj.si/en/exchange-students/information-services-for-student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vispef.uni-lj.si/peful_an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ucilnice.arnes.si/course/index.php?categoryid=8263&amp;lang=en"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pef.uni-lj.si/en/exchange-students/courses-in-english/"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knjiznica.pef/" TargetMode="External"/><Relationship Id="rId2" Type="http://schemas.openxmlformats.org/officeDocument/2006/relationships/image" Target="../media/image24.jpeg"/><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hyperlink" Target="https://www.facebook.com/profile.php?id=100091615360123" TargetMode="Externa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pef.uni-lj.si/knjiznica/"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hyperlink" Target="https://www.pef.uni-lj.si/en/library/"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s://plus.cobiss.net/cobiss/si/en/bib/search/advanced?db=peflj" TargetMode="Externa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plus.cobiss.net/cobiss/ul/en/bib/search/advanced?db=ul&amp;ds=true" TargetMode="Externa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8.xml"/><Relationship Id="rId6" Type="http://schemas.openxmlformats.org/officeDocument/2006/relationships/hyperlink" Target="https://m.cobiss.si/en/" TargetMode="Externa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hyperlink" Target="mailto:knjiznica@pef.uni-lj.si" TargetMode="Externa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stagram.com/knjiznica.pef/" TargetMode="External"/><Relationship Id="rId2" Type="http://schemas.openxmlformats.org/officeDocument/2006/relationships/image" Target="../media/image34.jpeg"/><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hyperlink" Target="https://www.facebook.com/profile.php?id=100091615360123" TargetMode="Externa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international@pef.uni-lj.si"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uni-lj.si/study/news/reception/"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ni-lj.si/study/information/international-students/"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uni-lj.si/international_cooperation_and_exchange/erasmus-plus-programme/erasmus_plus_coordinators/" TargetMode="External"/><Relationship Id="rId2" Type="http://schemas.openxmlformats.org/officeDocument/2006/relationships/hyperlink" Target="http://www.studentska-prehrana.s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589B50-D615-4630-B6F7-29E99FF2C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7A83DF-4E7A-4A81-867E-10E29C4BD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 name="Naslov 1">
            <a:extLst>
              <a:ext uri="{FF2B5EF4-FFF2-40B4-BE49-F238E27FC236}">
                <a16:creationId xmlns:a16="http://schemas.microsoft.com/office/drawing/2014/main" id="{4F476710-8988-D7AA-1E9D-CEE2058D193B}"/>
              </a:ext>
            </a:extLst>
          </p:cNvPr>
          <p:cNvSpPr>
            <a:spLocks noGrp="1"/>
          </p:cNvSpPr>
          <p:nvPr>
            <p:ph type="ctrTitle"/>
          </p:nvPr>
        </p:nvSpPr>
        <p:spPr>
          <a:xfrm>
            <a:off x="540279" y="967417"/>
            <a:ext cx="5280460" cy="3943250"/>
          </a:xfrm>
        </p:spPr>
        <p:txBody>
          <a:bodyPr>
            <a:normAutofit/>
          </a:bodyPr>
          <a:lstStyle/>
          <a:p>
            <a:r>
              <a:rPr lang="sl-SI" sz="4000" dirty="0" err="1">
                <a:solidFill>
                  <a:srgbClr val="FEFFFF"/>
                </a:solidFill>
              </a:rPr>
              <a:t>Erasmus</a:t>
            </a:r>
            <a:r>
              <a:rPr lang="sl-SI" sz="4000" dirty="0">
                <a:solidFill>
                  <a:srgbClr val="FEFFFF"/>
                </a:solidFill>
              </a:rPr>
              <a:t> </a:t>
            </a:r>
            <a:r>
              <a:rPr lang="sl-SI" sz="4000" dirty="0" err="1">
                <a:solidFill>
                  <a:srgbClr val="FEFFFF"/>
                </a:solidFill>
              </a:rPr>
              <a:t>Students</a:t>
            </a:r>
            <a:r>
              <a:rPr lang="sl-SI" sz="4000" dirty="0">
                <a:solidFill>
                  <a:srgbClr val="FEFFFF"/>
                </a:solidFill>
              </a:rPr>
              <a:t> </a:t>
            </a:r>
            <a:r>
              <a:rPr lang="sl-SI" sz="4000" dirty="0" err="1">
                <a:solidFill>
                  <a:srgbClr val="FEFFFF"/>
                </a:solidFill>
              </a:rPr>
              <a:t>Welcome</a:t>
            </a:r>
            <a:r>
              <a:rPr lang="sl-SI" sz="4000" dirty="0">
                <a:solidFill>
                  <a:srgbClr val="FEFFFF"/>
                </a:solidFill>
              </a:rPr>
              <a:t> Meeting</a:t>
            </a:r>
          </a:p>
        </p:txBody>
      </p:sp>
      <p:sp>
        <p:nvSpPr>
          <p:cNvPr id="14" name="Freeform 27">
            <a:extLst>
              <a:ext uri="{FF2B5EF4-FFF2-40B4-BE49-F238E27FC236}">
                <a16:creationId xmlns:a16="http://schemas.microsoft.com/office/drawing/2014/main" id="{435515D7-4CE9-4558-BA93-E245EFB64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Podnaslov 2">
            <a:extLst>
              <a:ext uri="{FF2B5EF4-FFF2-40B4-BE49-F238E27FC236}">
                <a16:creationId xmlns:a16="http://schemas.microsoft.com/office/drawing/2014/main" id="{85E183DB-7A0E-4153-5E4D-C1DAD2921D3B}"/>
              </a:ext>
            </a:extLst>
          </p:cNvPr>
          <p:cNvSpPr>
            <a:spLocks noGrp="1"/>
          </p:cNvSpPr>
          <p:nvPr>
            <p:ph type="subTitle" idx="1"/>
          </p:nvPr>
        </p:nvSpPr>
        <p:spPr>
          <a:xfrm>
            <a:off x="540279" y="5189400"/>
            <a:ext cx="5280460" cy="544260"/>
          </a:xfrm>
        </p:spPr>
        <p:txBody>
          <a:bodyPr anchor="ctr">
            <a:normAutofit/>
          </a:bodyPr>
          <a:lstStyle/>
          <a:p>
            <a:r>
              <a:rPr lang="sl-SI" sz="1600">
                <a:solidFill>
                  <a:srgbClr val="FEFFFF"/>
                </a:solidFill>
              </a:rPr>
              <a:t>Ljubljana, 15 February 2024</a:t>
            </a:r>
          </a:p>
          <a:p>
            <a:endParaRPr lang="sl-SI" sz="1600">
              <a:solidFill>
                <a:srgbClr val="FEFFFF"/>
              </a:solidFill>
            </a:endParaRPr>
          </a:p>
        </p:txBody>
      </p:sp>
      <p:pic>
        <p:nvPicPr>
          <p:cNvPr id="5" name="Slika 4" descr="Slika, ki vsebuje besede besedilo, pisava, posnetek zaslona, grafika&#10;&#10;Opis je samodejno ustvarjen">
            <a:extLst>
              <a:ext uri="{FF2B5EF4-FFF2-40B4-BE49-F238E27FC236}">
                <a16:creationId xmlns:a16="http://schemas.microsoft.com/office/drawing/2014/main" id="{8540E588-D15D-FC31-9D8C-20FC532E0ED3}"/>
              </a:ext>
            </a:extLst>
          </p:cNvPr>
          <p:cNvPicPr>
            <a:picLocks noChangeAspect="1"/>
          </p:cNvPicPr>
          <p:nvPr/>
        </p:nvPicPr>
        <p:blipFill>
          <a:blip r:embed="rId2"/>
          <a:stretch>
            <a:fillRect/>
          </a:stretch>
        </p:blipFill>
        <p:spPr>
          <a:xfrm>
            <a:off x="7074745" y="2984657"/>
            <a:ext cx="4153750" cy="882671"/>
          </a:xfrm>
          <a:prstGeom prst="rect">
            <a:avLst/>
          </a:prstGeom>
        </p:spPr>
      </p:pic>
    </p:spTree>
    <p:extLst>
      <p:ext uri="{BB962C8B-B14F-4D97-AF65-F5344CB8AC3E}">
        <p14:creationId xmlns:p14="http://schemas.microsoft.com/office/powerpoint/2010/main" val="434418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173913D-E27B-41BB-3680-8038041A0047}"/>
              </a:ext>
            </a:extLst>
          </p:cNvPr>
          <p:cNvSpPr>
            <a:spLocks noGrp="1"/>
          </p:cNvSpPr>
          <p:nvPr>
            <p:ph type="title"/>
          </p:nvPr>
        </p:nvSpPr>
        <p:spPr>
          <a:xfrm>
            <a:off x="1687669" y="624110"/>
            <a:ext cx="4137059" cy="1280890"/>
          </a:xfrm>
        </p:spPr>
        <p:txBody>
          <a:bodyPr>
            <a:normAutofit/>
          </a:bodyPr>
          <a:lstStyle/>
          <a:p>
            <a:pPr>
              <a:lnSpc>
                <a:spcPct val="90000"/>
              </a:lnSpc>
            </a:pPr>
            <a:r>
              <a:rPr lang="en-US" sz="2700"/>
              <a:t>STUDENT BUS CARD </a:t>
            </a:r>
            <a:br>
              <a:rPr lang="en-US" sz="2700"/>
            </a:br>
            <a:r>
              <a:rPr lang="en-US" sz="2700"/>
              <a:t>(URBANA TIME CARD - green)</a:t>
            </a:r>
            <a:endParaRPr lang="sl-SI" sz="2700"/>
          </a:p>
        </p:txBody>
      </p:sp>
      <p:sp>
        <p:nvSpPr>
          <p:cNvPr id="3" name="Označba mesta vsebine 2">
            <a:extLst>
              <a:ext uri="{FF2B5EF4-FFF2-40B4-BE49-F238E27FC236}">
                <a16:creationId xmlns:a16="http://schemas.microsoft.com/office/drawing/2014/main" id="{745BC802-172E-6AED-BE1E-098F8F63F6A4}"/>
              </a:ext>
            </a:extLst>
          </p:cNvPr>
          <p:cNvSpPr>
            <a:spLocks noGrp="1"/>
          </p:cNvSpPr>
          <p:nvPr>
            <p:ph idx="1"/>
          </p:nvPr>
        </p:nvSpPr>
        <p:spPr>
          <a:xfrm>
            <a:off x="1683956" y="2133600"/>
            <a:ext cx="4140772" cy="3777622"/>
          </a:xfrm>
        </p:spPr>
        <p:txBody>
          <a:bodyPr>
            <a:noAutofit/>
          </a:bodyPr>
          <a:lstStyle/>
          <a:p>
            <a:pPr>
              <a:lnSpc>
                <a:spcPct val="90000"/>
              </a:lnSpc>
            </a:pPr>
            <a:r>
              <a:rPr lang="en-US" sz="1400" dirty="0">
                <a:solidFill>
                  <a:schemeClr val="tx1"/>
                </a:solidFill>
              </a:rPr>
              <a:t>20 € per month (the pass is valid from the first day of the month until the first day of the next month, ex. 1 October -1 November)</a:t>
            </a:r>
          </a:p>
          <a:p>
            <a:pPr>
              <a:lnSpc>
                <a:spcPct val="90000"/>
              </a:lnSpc>
            </a:pPr>
            <a:r>
              <a:rPr lang="en-US" sz="1400" dirty="0">
                <a:solidFill>
                  <a:schemeClr val="tx1"/>
                </a:solidFill>
              </a:rPr>
              <a:t>With special form: Subsidized monthly pass application form, filled in and equipped with </a:t>
            </a:r>
            <a:r>
              <a:rPr lang="en-US" sz="1400" dirty="0" err="1">
                <a:solidFill>
                  <a:schemeClr val="tx1"/>
                </a:solidFill>
              </a:rPr>
              <a:t>EMŠO</a:t>
            </a:r>
            <a:r>
              <a:rPr lang="en-US" sz="1400" dirty="0">
                <a:solidFill>
                  <a:schemeClr val="tx1"/>
                </a:solidFill>
              </a:rPr>
              <a:t> number, go to this address: </a:t>
            </a:r>
            <a:r>
              <a:rPr lang="en-US" sz="1400" dirty="0" err="1">
                <a:solidFill>
                  <a:schemeClr val="tx1"/>
                </a:solidFill>
              </a:rPr>
              <a:t>Slovenska</a:t>
            </a:r>
            <a:r>
              <a:rPr lang="en-US" sz="1400" dirty="0">
                <a:solidFill>
                  <a:schemeClr val="tx1"/>
                </a:solidFill>
              </a:rPr>
              <a:t> cesta 56, Ljubljana – office hours: 6.30 am – 7 pm, or main Bus Station, </a:t>
            </a:r>
            <a:r>
              <a:rPr lang="en-US" sz="1400" dirty="0" err="1">
                <a:solidFill>
                  <a:schemeClr val="tx1"/>
                </a:solidFill>
              </a:rPr>
              <a:t>Trg</a:t>
            </a:r>
            <a:r>
              <a:rPr lang="en-US" sz="1400" dirty="0">
                <a:solidFill>
                  <a:schemeClr val="tx1"/>
                </a:solidFill>
              </a:rPr>
              <a:t> OF 4, 6 am – 8 pm. You don’t need the signature or stamp of the faculty!</a:t>
            </a:r>
          </a:p>
          <a:p>
            <a:pPr>
              <a:lnSpc>
                <a:spcPct val="90000"/>
              </a:lnSpc>
            </a:pPr>
            <a:r>
              <a:rPr lang="en-US" sz="1400" dirty="0">
                <a:solidFill>
                  <a:schemeClr val="tx1"/>
                </a:solidFill>
              </a:rPr>
              <a:t>If you think you will not use the bus often, you can get Urbana value card – yellow (one ride costs 1.30€) – you can purchase it in any kiosk or at the post office. The card itself costs 2€. </a:t>
            </a:r>
            <a:r>
              <a:rPr lang="en-US" sz="1400" dirty="0">
                <a:solidFill>
                  <a:schemeClr val="tx1"/>
                </a:solidFill>
                <a:hlinkClick r:id="rId2"/>
              </a:rPr>
              <a:t>http://www.jhl.si/en/single-city-card-urbana</a:t>
            </a:r>
            <a:r>
              <a:rPr lang="sl-SI" sz="1400" dirty="0">
                <a:solidFill>
                  <a:schemeClr val="tx1"/>
                </a:solidFill>
              </a:rPr>
              <a:t> </a:t>
            </a:r>
            <a:r>
              <a:rPr lang="en-US" sz="1400" dirty="0">
                <a:solidFill>
                  <a:schemeClr val="tx1"/>
                </a:solidFill>
              </a:rPr>
              <a:t> </a:t>
            </a:r>
          </a:p>
          <a:p>
            <a:pPr>
              <a:lnSpc>
                <a:spcPct val="90000"/>
              </a:lnSpc>
            </a:pPr>
            <a:endParaRPr lang="sl-SI" sz="1400" dirty="0">
              <a:solidFill>
                <a:schemeClr val="tx1"/>
              </a:solidFill>
            </a:endParaRPr>
          </a:p>
        </p:txBody>
      </p:sp>
      <p:pic>
        <p:nvPicPr>
          <p:cNvPr id="2050" name="Picture 2" descr="Getting to and around Ljubljana | Erasmus Ljubljana">
            <a:extLst>
              <a:ext uri="{FF2B5EF4-FFF2-40B4-BE49-F238E27FC236}">
                <a16:creationId xmlns:a16="http://schemas.microsoft.com/office/drawing/2014/main" id="{38B180DF-F53F-88C4-6A46-6041FD236E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8" r="28698" b="1"/>
          <a:stretch/>
        </p:blipFill>
        <p:spPr bwMode="auto">
          <a:xfrm>
            <a:off x="6091916" y="10"/>
            <a:ext cx="610008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134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D33B555-8B3E-2567-F76E-D71AA6842333}"/>
              </a:ext>
            </a:extLst>
          </p:cNvPr>
          <p:cNvSpPr>
            <a:spLocks noGrp="1"/>
          </p:cNvSpPr>
          <p:nvPr>
            <p:ph type="title"/>
          </p:nvPr>
        </p:nvSpPr>
        <p:spPr>
          <a:xfrm>
            <a:off x="1687669" y="624110"/>
            <a:ext cx="4137059" cy="1280890"/>
          </a:xfrm>
        </p:spPr>
        <p:txBody>
          <a:bodyPr>
            <a:normAutofit/>
          </a:bodyPr>
          <a:lstStyle/>
          <a:p>
            <a:pPr>
              <a:lnSpc>
                <a:spcPct val="90000"/>
              </a:lnSpc>
            </a:pPr>
            <a:r>
              <a:rPr lang="en-US" sz="2200"/>
              <a:t>SELF-SERVICE BIKE BORROWING SYSTEM “BICIKElj” for only 3 EUR/year</a:t>
            </a:r>
            <a:endParaRPr lang="sl-SI" sz="2200"/>
          </a:p>
        </p:txBody>
      </p:sp>
      <p:sp>
        <p:nvSpPr>
          <p:cNvPr id="3" name="Označba mesta vsebine 2">
            <a:extLst>
              <a:ext uri="{FF2B5EF4-FFF2-40B4-BE49-F238E27FC236}">
                <a16:creationId xmlns:a16="http://schemas.microsoft.com/office/drawing/2014/main" id="{12DF1053-A8A2-4831-9E29-E3CDC85507B9}"/>
              </a:ext>
            </a:extLst>
          </p:cNvPr>
          <p:cNvSpPr>
            <a:spLocks noGrp="1"/>
          </p:cNvSpPr>
          <p:nvPr>
            <p:ph idx="1"/>
          </p:nvPr>
        </p:nvSpPr>
        <p:spPr>
          <a:xfrm>
            <a:off x="1683956" y="2133600"/>
            <a:ext cx="4140772" cy="3777622"/>
          </a:xfrm>
        </p:spPr>
        <p:txBody>
          <a:bodyPr>
            <a:normAutofit/>
          </a:bodyPr>
          <a:lstStyle/>
          <a:p>
            <a:r>
              <a:rPr lang="en-US" sz="1600">
                <a:solidFill>
                  <a:schemeClr val="tx1"/>
                </a:solidFill>
              </a:rPr>
              <a:t>Easiest way to travel around Ljubljana is with free-of-charge bicycle rental Bicikelj, it requires prior registration at </a:t>
            </a:r>
            <a:r>
              <a:rPr lang="en-US" sz="1600">
                <a:solidFill>
                  <a:schemeClr val="tx1"/>
                </a:solidFill>
                <a:hlinkClick r:id="rId2"/>
              </a:rPr>
              <a:t>http://en.bicikelj.si/</a:t>
            </a:r>
            <a:r>
              <a:rPr lang="sl-SI" sz="1600">
                <a:solidFill>
                  <a:schemeClr val="tx1"/>
                </a:solidFill>
              </a:rPr>
              <a:t> </a:t>
            </a:r>
            <a:r>
              <a:rPr lang="en-US" sz="1600">
                <a:solidFill>
                  <a:schemeClr val="tx1"/>
                </a:solidFill>
              </a:rPr>
              <a:t>and any kind of Urbana card.</a:t>
            </a:r>
          </a:p>
          <a:p>
            <a:endParaRPr lang="en-US" sz="1600">
              <a:solidFill>
                <a:schemeClr val="tx1"/>
              </a:solidFill>
            </a:endParaRPr>
          </a:p>
          <a:p>
            <a:r>
              <a:rPr lang="en-US" sz="1600">
                <a:solidFill>
                  <a:schemeClr val="tx1"/>
                </a:solidFill>
              </a:rPr>
              <a:t>You can also buy a second hand bike: </a:t>
            </a:r>
            <a:r>
              <a:rPr lang="en-US" sz="1600">
                <a:solidFill>
                  <a:schemeClr val="tx1"/>
                </a:solidFill>
                <a:hlinkClick r:id="rId3"/>
              </a:rPr>
              <a:t>http://www.bolha.com/rekreacija-sport/kolesarstvo/kolesa/cestna-kolesa/?location=Osrednjeslovenska%2FLjubljana%2F</a:t>
            </a:r>
            <a:r>
              <a:rPr lang="sl-SI" sz="1600">
                <a:solidFill>
                  <a:schemeClr val="tx1"/>
                </a:solidFill>
              </a:rPr>
              <a:t> </a:t>
            </a:r>
            <a:r>
              <a:rPr lang="en-US" sz="1600">
                <a:solidFill>
                  <a:schemeClr val="tx1"/>
                </a:solidFill>
              </a:rPr>
              <a:t>  </a:t>
            </a:r>
            <a:br>
              <a:rPr lang="en-US" sz="1600">
                <a:solidFill>
                  <a:schemeClr val="tx1"/>
                </a:solidFill>
              </a:rPr>
            </a:br>
            <a:r>
              <a:rPr lang="en-US" sz="1600">
                <a:solidFill>
                  <a:schemeClr val="tx1"/>
                </a:solidFill>
              </a:rPr>
              <a:t>(only in Slovene)</a:t>
            </a:r>
          </a:p>
          <a:p>
            <a:endParaRPr lang="sl-SI" sz="1600">
              <a:solidFill>
                <a:schemeClr val="tx1"/>
              </a:solidFill>
            </a:endParaRPr>
          </a:p>
        </p:txBody>
      </p:sp>
      <p:pic>
        <p:nvPicPr>
          <p:cNvPr id="1026" name="Picture 2" descr="BICIKELJ: THE BIKE SHARING SYSTEM THAT IS CHANGING LJUBLJANA">
            <a:extLst>
              <a:ext uri="{FF2B5EF4-FFF2-40B4-BE49-F238E27FC236}">
                <a16:creationId xmlns:a16="http://schemas.microsoft.com/office/drawing/2014/main" id="{03E4F72A-0997-47EA-EE94-EE215963EB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410" r="27216" b="-1"/>
          <a:stretch/>
        </p:blipFill>
        <p:spPr bwMode="auto">
          <a:xfrm>
            <a:off x="6091916" y="10"/>
            <a:ext cx="610008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272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6C712E-B3E0-0403-4200-7DA621029022}"/>
              </a:ext>
            </a:extLst>
          </p:cNvPr>
          <p:cNvSpPr>
            <a:spLocks noGrp="1"/>
          </p:cNvSpPr>
          <p:nvPr>
            <p:ph type="title"/>
          </p:nvPr>
        </p:nvSpPr>
        <p:spPr>
          <a:xfrm>
            <a:off x="1687669" y="624110"/>
            <a:ext cx="4137059" cy="1280890"/>
          </a:xfrm>
        </p:spPr>
        <p:txBody>
          <a:bodyPr>
            <a:normAutofit/>
          </a:bodyPr>
          <a:lstStyle/>
          <a:p>
            <a:r>
              <a:rPr lang="sl-SI" sz="3200"/>
              <a:t>Sports</a:t>
            </a:r>
          </a:p>
        </p:txBody>
      </p:sp>
      <p:sp>
        <p:nvSpPr>
          <p:cNvPr id="3" name="Označba mesta vsebine 2">
            <a:extLst>
              <a:ext uri="{FF2B5EF4-FFF2-40B4-BE49-F238E27FC236}">
                <a16:creationId xmlns:a16="http://schemas.microsoft.com/office/drawing/2014/main" id="{648A9259-A575-8740-9669-C15F88CD8AAE}"/>
              </a:ext>
            </a:extLst>
          </p:cNvPr>
          <p:cNvSpPr>
            <a:spLocks noGrp="1"/>
          </p:cNvSpPr>
          <p:nvPr>
            <p:ph idx="1"/>
          </p:nvPr>
        </p:nvSpPr>
        <p:spPr>
          <a:xfrm>
            <a:off x="1683956" y="2133600"/>
            <a:ext cx="4140772" cy="3777622"/>
          </a:xfrm>
        </p:spPr>
        <p:txBody>
          <a:bodyPr>
            <a:normAutofit/>
          </a:bodyPr>
          <a:lstStyle/>
          <a:p>
            <a:pPr marL="0" indent="0">
              <a:lnSpc>
                <a:spcPct val="90000"/>
              </a:lnSpc>
              <a:buNone/>
            </a:pPr>
            <a:r>
              <a:rPr lang="en-US" sz="1600" b="1">
                <a:solidFill>
                  <a:schemeClr val="tx1"/>
                </a:solidFill>
              </a:rPr>
              <a:t>Center for Extracurricular Activities – FREE sport activities</a:t>
            </a:r>
          </a:p>
          <a:p>
            <a:pPr>
              <a:lnSpc>
                <a:spcPct val="90000"/>
              </a:lnSpc>
            </a:pPr>
            <a:endParaRPr lang="en-US" sz="1600">
              <a:solidFill>
                <a:schemeClr val="tx1"/>
              </a:solidFill>
            </a:endParaRPr>
          </a:p>
          <a:p>
            <a:pPr>
              <a:lnSpc>
                <a:spcPct val="90000"/>
              </a:lnSpc>
            </a:pPr>
            <a:r>
              <a:rPr lang="en-US" sz="1600">
                <a:solidFill>
                  <a:schemeClr val="tx1"/>
                </a:solidFill>
              </a:rPr>
              <a:t>Contact: University sports hall Rožna dolina, Svetčeva 11, phone 01/241 86 36, cod@uni-lj.si</a:t>
            </a:r>
          </a:p>
          <a:p>
            <a:pPr>
              <a:lnSpc>
                <a:spcPct val="90000"/>
              </a:lnSpc>
            </a:pPr>
            <a:r>
              <a:rPr lang="en-US" sz="1600">
                <a:solidFill>
                  <a:schemeClr val="tx1"/>
                </a:solidFill>
              </a:rPr>
              <a:t>FB </a:t>
            </a:r>
            <a:r>
              <a:rPr lang="en-US" sz="1600">
                <a:solidFill>
                  <a:schemeClr val="tx1"/>
                </a:solidFill>
                <a:hlinkClick r:id="rId2"/>
              </a:rPr>
              <a:t>https://www.facebook.com/cod.sportul</a:t>
            </a:r>
            <a:r>
              <a:rPr lang="sl-SI" sz="1600">
                <a:solidFill>
                  <a:schemeClr val="tx1"/>
                </a:solidFill>
              </a:rPr>
              <a:t> </a:t>
            </a:r>
            <a:endParaRPr lang="en-US" sz="1600">
              <a:solidFill>
                <a:schemeClr val="tx1"/>
              </a:solidFill>
            </a:endParaRPr>
          </a:p>
          <a:p>
            <a:pPr>
              <a:lnSpc>
                <a:spcPct val="90000"/>
              </a:lnSpc>
            </a:pPr>
            <a:r>
              <a:rPr lang="en-US" sz="1600">
                <a:solidFill>
                  <a:schemeClr val="tx1"/>
                </a:solidFill>
              </a:rPr>
              <a:t>INSTA </a:t>
            </a:r>
            <a:r>
              <a:rPr lang="en-US" sz="1600">
                <a:solidFill>
                  <a:schemeClr val="tx1"/>
                </a:solidFill>
                <a:hlinkClick r:id="rId3"/>
              </a:rPr>
              <a:t>https://www.instagram.com/ul.cod/</a:t>
            </a:r>
            <a:r>
              <a:rPr lang="sl-SI" sz="1600">
                <a:solidFill>
                  <a:schemeClr val="tx1"/>
                </a:solidFill>
              </a:rPr>
              <a:t> </a:t>
            </a:r>
            <a:endParaRPr lang="en-US" sz="1600">
              <a:solidFill>
                <a:schemeClr val="tx1"/>
              </a:solidFill>
            </a:endParaRPr>
          </a:p>
          <a:p>
            <a:pPr>
              <a:lnSpc>
                <a:spcPct val="90000"/>
              </a:lnSpc>
            </a:pPr>
            <a:r>
              <a:rPr lang="en-US" sz="1600">
                <a:solidFill>
                  <a:schemeClr val="tx1"/>
                </a:solidFill>
              </a:rPr>
              <a:t>WWW </a:t>
            </a:r>
            <a:r>
              <a:rPr lang="en-US" sz="1600">
                <a:solidFill>
                  <a:schemeClr val="tx1"/>
                </a:solidFill>
                <a:hlinkClick r:id="rId4"/>
              </a:rPr>
              <a:t>https://www.uni-lj.si/extracurricular_activities/</a:t>
            </a:r>
            <a:r>
              <a:rPr lang="sl-SI" sz="1600">
                <a:solidFill>
                  <a:schemeClr val="tx1"/>
                </a:solidFill>
              </a:rPr>
              <a:t> </a:t>
            </a:r>
            <a:endParaRPr lang="en-US" sz="1600">
              <a:solidFill>
                <a:schemeClr val="tx1"/>
              </a:solidFill>
            </a:endParaRPr>
          </a:p>
          <a:p>
            <a:pPr>
              <a:lnSpc>
                <a:spcPct val="90000"/>
              </a:lnSpc>
            </a:pPr>
            <a:endParaRPr lang="sl-SI" sz="1600">
              <a:solidFill>
                <a:schemeClr val="tx1"/>
              </a:solidFill>
            </a:endParaRPr>
          </a:p>
        </p:txBody>
      </p:sp>
      <p:pic>
        <p:nvPicPr>
          <p:cNvPr id="3074" name="Picture 2" descr="Najem športne dvorane - Univerza v Ljubljani">
            <a:extLst>
              <a:ext uri="{FF2B5EF4-FFF2-40B4-BE49-F238E27FC236}">
                <a16:creationId xmlns:a16="http://schemas.microsoft.com/office/drawing/2014/main" id="{BAC61997-FBB5-EF6B-7DF6-4CDDB91187A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572" r="10829"/>
          <a:stretch/>
        </p:blipFill>
        <p:spPr bwMode="auto">
          <a:xfrm>
            <a:off x="6091916" y="10"/>
            <a:ext cx="610008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71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FEA00B-ACF0-7F4A-B07A-342EC0AEB841}"/>
              </a:ext>
            </a:extLst>
          </p:cNvPr>
          <p:cNvSpPr>
            <a:spLocks noGrp="1"/>
          </p:cNvSpPr>
          <p:nvPr>
            <p:ph type="title"/>
          </p:nvPr>
        </p:nvSpPr>
        <p:spPr>
          <a:xfrm>
            <a:off x="1687669" y="624110"/>
            <a:ext cx="4137059" cy="1280890"/>
          </a:xfrm>
        </p:spPr>
        <p:txBody>
          <a:bodyPr>
            <a:normAutofit/>
          </a:bodyPr>
          <a:lstStyle/>
          <a:p>
            <a:r>
              <a:rPr lang="sl-SI" sz="3200"/>
              <a:t>Health problems</a:t>
            </a:r>
          </a:p>
        </p:txBody>
      </p:sp>
      <p:sp>
        <p:nvSpPr>
          <p:cNvPr id="3" name="Označba mesta vsebine 2">
            <a:extLst>
              <a:ext uri="{FF2B5EF4-FFF2-40B4-BE49-F238E27FC236}">
                <a16:creationId xmlns:a16="http://schemas.microsoft.com/office/drawing/2014/main" id="{EE3B358A-C41B-8123-4AAC-2ACAA25145BE}"/>
              </a:ext>
            </a:extLst>
          </p:cNvPr>
          <p:cNvSpPr>
            <a:spLocks noGrp="1"/>
          </p:cNvSpPr>
          <p:nvPr>
            <p:ph idx="1"/>
          </p:nvPr>
        </p:nvSpPr>
        <p:spPr>
          <a:xfrm>
            <a:off x="1683956" y="2133600"/>
            <a:ext cx="4140772" cy="3777622"/>
          </a:xfrm>
        </p:spPr>
        <p:txBody>
          <a:bodyPr>
            <a:normAutofit/>
          </a:bodyPr>
          <a:lstStyle/>
          <a:p>
            <a:pPr>
              <a:lnSpc>
                <a:spcPct val="90000"/>
              </a:lnSpc>
            </a:pPr>
            <a:r>
              <a:rPr lang="en-US" sz="1500">
                <a:solidFill>
                  <a:schemeClr val="tx1"/>
                </a:solidFill>
              </a:rPr>
              <a:t>If you get sick or have a toothache, you should visit:</a:t>
            </a:r>
          </a:p>
          <a:p>
            <a:pPr>
              <a:lnSpc>
                <a:spcPct val="90000"/>
              </a:lnSpc>
            </a:pPr>
            <a:r>
              <a:rPr lang="en-US" sz="1500">
                <a:solidFill>
                  <a:schemeClr val="tx1"/>
                </a:solidFill>
              </a:rPr>
              <a:t>ZDRAVSTVENI DOM ZA ŠTUDENTE (Health Centre for students) </a:t>
            </a:r>
            <a:r>
              <a:rPr lang="en-US" sz="1500">
                <a:solidFill>
                  <a:schemeClr val="tx1"/>
                </a:solidFill>
                <a:hlinkClick r:id="rId2"/>
              </a:rPr>
              <a:t>http://www.zdstudenti.si/en/</a:t>
            </a:r>
            <a:r>
              <a:rPr lang="sl-SI" sz="1500">
                <a:solidFill>
                  <a:schemeClr val="tx1"/>
                </a:solidFill>
              </a:rPr>
              <a:t> </a:t>
            </a:r>
            <a:endParaRPr lang="en-US" sz="1500">
              <a:solidFill>
                <a:schemeClr val="tx1"/>
              </a:solidFill>
            </a:endParaRPr>
          </a:p>
          <a:p>
            <a:pPr>
              <a:lnSpc>
                <a:spcPct val="90000"/>
              </a:lnSpc>
            </a:pPr>
            <a:r>
              <a:rPr lang="en-US" sz="1500">
                <a:solidFill>
                  <a:schemeClr val="tx1"/>
                </a:solidFill>
              </a:rPr>
              <a:t>Aškerčeva 4, 1000 Ljubljana</a:t>
            </a:r>
          </a:p>
          <a:p>
            <a:pPr>
              <a:lnSpc>
                <a:spcPct val="90000"/>
              </a:lnSpc>
            </a:pPr>
            <a:endParaRPr lang="en-US" sz="1500">
              <a:solidFill>
                <a:schemeClr val="tx1"/>
              </a:solidFill>
            </a:endParaRPr>
          </a:p>
          <a:p>
            <a:pPr>
              <a:lnSpc>
                <a:spcPct val="90000"/>
              </a:lnSpc>
            </a:pPr>
            <a:r>
              <a:rPr lang="en-US" sz="1500">
                <a:solidFill>
                  <a:schemeClr val="tx1"/>
                </a:solidFill>
              </a:rPr>
              <a:t>Choose a doctor from the list on the web page and call for an appointment or book it online (</a:t>
            </a:r>
            <a:r>
              <a:rPr lang="en-US" sz="1500">
                <a:solidFill>
                  <a:schemeClr val="tx1"/>
                </a:solidFill>
                <a:hlinkClick r:id="rId3"/>
              </a:rPr>
              <a:t>https://www.zdstudenti.si/en/information-for-patients/appointments/</a:t>
            </a:r>
            <a:r>
              <a:rPr lang="en-US" sz="1500">
                <a:solidFill>
                  <a:schemeClr val="tx1"/>
                </a:solidFill>
              </a:rPr>
              <a:t>) . You need to bring your European Health Insurance Card or your insurance policy! </a:t>
            </a:r>
            <a:endParaRPr lang="sl-SI" sz="1500">
              <a:solidFill>
                <a:schemeClr val="tx1"/>
              </a:solidFill>
            </a:endParaRPr>
          </a:p>
        </p:txBody>
      </p:sp>
      <p:pic>
        <p:nvPicPr>
          <p:cNvPr id="6146" name="Picture 2" descr="zdravstveni dom za študente | Dnevnik">
            <a:extLst>
              <a:ext uri="{FF2B5EF4-FFF2-40B4-BE49-F238E27FC236}">
                <a16:creationId xmlns:a16="http://schemas.microsoft.com/office/drawing/2014/main" id="{376E06A5-6BF7-EB79-DA03-534432E90A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893" r="23956"/>
          <a:stretch/>
        </p:blipFill>
        <p:spPr bwMode="auto">
          <a:xfrm>
            <a:off x="6091916" y="10"/>
            <a:ext cx="610008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538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170" name="Picture 2" descr="Pridruži se nam: študentsko delo v Plečnikovi hiši in Mestnem muzeju  Ljubljana • MGML">
            <a:extLst>
              <a:ext uri="{FF2B5EF4-FFF2-40B4-BE49-F238E27FC236}">
                <a16:creationId xmlns:a16="http://schemas.microsoft.com/office/drawing/2014/main" id="{F16232BC-2BAD-0D1D-7998-14078373FB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95" r="15681" b="-1"/>
          <a:stretch/>
        </p:blipFill>
        <p:spPr bwMode="auto">
          <a:xfrm>
            <a:off x="1" y="10"/>
            <a:ext cx="757444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2376DC4C-9EE2-5808-7CB7-70B9F01EDB96}"/>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Temporary Student Jobs</a:t>
            </a:r>
          </a:p>
        </p:txBody>
      </p:sp>
      <p:sp>
        <p:nvSpPr>
          <p:cNvPr id="3" name="Označba mesta vsebine 2">
            <a:extLst>
              <a:ext uri="{FF2B5EF4-FFF2-40B4-BE49-F238E27FC236}">
                <a16:creationId xmlns:a16="http://schemas.microsoft.com/office/drawing/2014/main" id="{704E9547-4DE4-BC5D-40C5-6D5463761539}"/>
              </a:ext>
            </a:extLst>
          </p:cNvPr>
          <p:cNvSpPr>
            <a:spLocks noGrp="1"/>
          </p:cNvSpPr>
          <p:nvPr>
            <p:ph idx="1"/>
          </p:nvPr>
        </p:nvSpPr>
        <p:spPr>
          <a:xfrm>
            <a:off x="7860770" y="2017668"/>
            <a:ext cx="3750205" cy="3857816"/>
          </a:xfrm>
        </p:spPr>
        <p:txBody>
          <a:bodyPr>
            <a:normAutofit/>
          </a:bodyPr>
          <a:lstStyle/>
          <a:p>
            <a:pPr>
              <a:lnSpc>
                <a:spcPct val="90000"/>
              </a:lnSpc>
            </a:pPr>
            <a:r>
              <a:rPr lang="en-US" sz="1500">
                <a:solidFill>
                  <a:schemeClr val="tx1">
                    <a:lumMod val="95000"/>
                    <a:lumOff val="5000"/>
                  </a:schemeClr>
                </a:solidFill>
              </a:rPr>
              <a:t>You can work via Student Service if you have student status in Slovenia or if you are doing your practice or studies as a part of an international exchange programme in Slovenia </a:t>
            </a:r>
            <a:r>
              <a:rPr lang="en-US" sz="1500">
                <a:solidFill>
                  <a:schemeClr val="tx1">
                    <a:lumMod val="95000"/>
                    <a:lumOff val="5000"/>
                  </a:schemeClr>
                </a:solidFill>
                <a:hlinkClick r:id="rId3"/>
              </a:rPr>
              <a:t>https://www.studentski-servis.com/studenti/foreigners</a:t>
            </a:r>
            <a:r>
              <a:rPr lang="sl-SI" sz="1500">
                <a:solidFill>
                  <a:schemeClr val="tx1">
                    <a:lumMod val="95000"/>
                    <a:lumOff val="5000"/>
                  </a:schemeClr>
                </a:solidFill>
              </a:rPr>
              <a:t> </a:t>
            </a:r>
            <a:endParaRPr lang="en-US" sz="1500">
              <a:solidFill>
                <a:schemeClr val="tx1">
                  <a:lumMod val="95000"/>
                  <a:lumOff val="5000"/>
                </a:schemeClr>
              </a:solidFill>
            </a:endParaRPr>
          </a:p>
          <a:p>
            <a:pPr>
              <a:lnSpc>
                <a:spcPct val="90000"/>
              </a:lnSpc>
            </a:pPr>
            <a:r>
              <a:rPr lang="en-US" sz="1500">
                <a:solidFill>
                  <a:schemeClr val="tx1">
                    <a:lumMod val="95000"/>
                    <a:lumOff val="5000"/>
                  </a:schemeClr>
                </a:solidFill>
              </a:rPr>
              <a:t>You will have to open bank account in any of the banks here. For opening a bank account, you will need Slovenian tax number. </a:t>
            </a:r>
          </a:p>
          <a:p>
            <a:pPr>
              <a:lnSpc>
                <a:spcPct val="90000"/>
              </a:lnSpc>
            </a:pPr>
            <a:r>
              <a:rPr lang="en-US" sz="1500">
                <a:solidFill>
                  <a:schemeClr val="tx1">
                    <a:lumMod val="95000"/>
                    <a:lumOff val="5000"/>
                  </a:schemeClr>
                </a:solidFill>
              </a:rPr>
              <a:t>You can get </a:t>
            </a:r>
            <a:r>
              <a:rPr lang="sl-SI" sz="1500">
                <a:solidFill>
                  <a:schemeClr val="tx1">
                    <a:lumMod val="95000"/>
                    <a:lumOff val="5000"/>
                  </a:schemeClr>
                </a:solidFill>
              </a:rPr>
              <a:t>tax number at Davčni urad Ljubljana</a:t>
            </a:r>
            <a:endParaRPr lang="en-US" sz="1500">
              <a:solidFill>
                <a:schemeClr val="tx1">
                  <a:lumMod val="95000"/>
                  <a:lumOff val="5000"/>
                </a:schemeClr>
              </a:solidFill>
            </a:endParaRPr>
          </a:p>
          <a:p>
            <a:pPr>
              <a:lnSpc>
                <a:spcPct val="90000"/>
              </a:lnSpc>
            </a:pPr>
            <a:endParaRPr lang="sl-SI" sz="1500">
              <a:solidFill>
                <a:schemeClr val="tx1">
                  <a:lumMod val="95000"/>
                  <a:lumOff val="5000"/>
                </a:schemeClr>
              </a:solidFill>
            </a:endParaRPr>
          </a:p>
        </p:txBody>
      </p:sp>
    </p:spTree>
    <p:extLst>
      <p:ext uri="{BB962C8B-B14F-4D97-AF65-F5344CB8AC3E}">
        <p14:creationId xmlns:p14="http://schemas.microsoft.com/office/powerpoint/2010/main" val="3128314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Glasses on top of a book">
            <a:extLst>
              <a:ext uri="{FF2B5EF4-FFF2-40B4-BE49-F238E27FC236}">
                <a16:creationId xmlns:a16="http://schemas.microsoft.com/office/drawing/2014/main" id="{060708E3-D6DF-FB82-BB5D-B1920E8A3105}"/>
              </a:ext>
            </a:extLst>
          </p:cNvPr>
          <p:cNvPicPr>
            <a:picLocks noChangeAspect="1"/>
          </p:cNvPicPr>
          <p:nvPr/>
        </p:nvPicPr>
        <p:blipFill rotWithShape="1">
          <a:blip r:embed="rId2"/>
          <a:srcRect l="1094" r="25734" b="-1"/>
          <a:stretch/>
        </p:blipFill>
        <p:spPr>
          <a:xfrm>
            <a:off x="1" y="10"/>
            <a:ext cx="7574440" cy="6857990"/>
          </a:xfrm>
          <a:prstGeom prst="rect">
            <a:avLst/>
          </a:prstGeom>
        </p:spPr>
      </p:pic>
      <p:sp>
        <p:nvSpPr>
          <p:cNvPr id="48"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06A8ADF5-088B-5FB2-A21A-D94F89D3D68B}"/>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Erasmus Documentation</a:t>
            </a:r>
          </a:p>
        </p:txBody>
      </p:sp>
      <p:sp>
        <p:nvSpPr>
          <p:cNvPr id="3" name="Označba mesta vsebine 2">
            <a:extLst>
              <a:ext uri="{FF2B5EF4-FFF2-40B4-BE49-F238E27FC236}">
                <a16:creationId xmlns:a16="http://schemas.microsoft.com/office/drawing/2014/main" id="{752954EC-6D07-6780-DFF6-1AE77057A245}"/>
              </a:ext>
            </a:extLst>
          </p:cNvPr>
          <p:cNvSpPr>
            <a:spLocks noGrp="1"/>
          </p:cNvSpPr>
          <p:nvPr>
            <p:ph idx="1"/>
          </p:nvPr>
        </p:nvSpPr>
        <p:spPr>
          <a:xfrm>
            <a:off x="7860770" y="2017668"/>
            <a:ext cx="3750205" cy="3857816"/>
          </a:xfrm>
        </p:spPr>
        <p:txBody>
          <a:bodyPr>
            <a:normAutofit/>
          </a:bodyPr>
          <a:lstStyle/>
          <a:p>
            <a:r>
              <a:rPr lang="en-US" sz="2000" dirty="0">
                <a:solidFill>
                  <a:schemeClr val="tx1">
                    <a:lumMod val="95000"/>
                    <a:lumOff val="5000"/>
                  </a:schemeClr>
                </a:solidFill>
              </a:rPr>
              <a:t>Confirmation of Stay </a:t>
            </a:r>
          </a:p>
          <a:p>
            <a:r>
              <a:rPr lang="en-US" sz="2000" dirty="0">
                <a:solidFill>
                  <a:schemeClr val="tx1">
                    <a:lumMod val="95000"/>
                    <a:lumOff val="5000"/>
                  </a:schemeClr>
                </a:solidFill>
              </a:rPr>
              <a:t>Learning agreement </a:t>
            </a:r>
          </a:p>
          <a:p>
            <a:r>
              <a:rPr lang="en-US" sz="2000" dirty="0">
                <a:solidFill>
                  <a:schemeClr val="tx1">
                    <a:lumMod val="95000"/>
                    <a:lumOff val="5000"/>
                  </a:schemeClr>
                </a:solidFill>
              </a:rPr>
              <a:t>Transcript of Records</a:t>
            </a:r>
          </a:p>
          <a:p>
            <a:pPr marL="0" indent="0">
              <a:buNone/>
            </a:pPr>
            <a:endParaRPr lang="sl-SI" sz="2000" dirty="0">
              <a:solidFill>
                <a:schemeClr val="tx1">
                  <a:lumMod val="95000"/>
                  <a:lumOff val="5000"/>
                </a:schemeClr>
              </a:solidFill>
            </a:endParaRPr>
          </a:p>
        </p:txBody>
      </p:sp>
    </p:spTree>
    <p:extLst>
      <p:ext uri="{BB962C8B-B14F-4D97-AF65-F5344CB8AC3E}">
        <p14:creationId xmlns:p14="http://schemas.microsoft.com/office/powerpoint/2010/main" val="2552096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2"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13"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6"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F76DE432-14BC-59C6-484B-0FDD96EBC325}"/>
              </a:ext>
            </a:extLst>
          </p:cNvPr>
          <p:cNvSpPr>
            <a:spLocks noGrp="1"/>
          </p:cNvSpPr>
          <p:nvPr>
            <p:ph type="title"/>
          </p:nvPr>
        </p:nvSpPr>
        <p:spPr>
          <a:xfrm>
            <a:off x="4659520" y="624110"/>
            <a:ext cx="6845092" cy="1280890"/>
          </a:xfrm>
        </p:spPr>
        <p:txBody>
          <a:bodyPr>
            <a:normAutofit/>
          </a:bodyPr>
          <a:lstStyle/>
          <a:p>
            <a:r>
              <a:rPr lang="sl-SI" dirty="0" err="1"/>
              <a:t>Confirmation</a:t>
            </a:r>
            <a:r>
              <a:rPr lang="sl-SI" dirty="0"/>
              <a:t> </a:t>
            </a:r>
            <a:r>
              <a:rPr lang="sl-SI" dirty="0" err="1"/>
              <a:t>of</a:t>
            </a:r>
            <a:r>
              <a:rPr lang="sl-SI" dirty="0"/>
              <a:t> </a:t>
            </a:r>
            <a:r>
              <a:rPr lang="sl-SI" dirty="0" err="1"/>
              <a:t>Stay</a:t>
            </a:r>
            <a:endParaRPr lang="sl-SI" dirty="0"/>
          </a:p>
        </p:txBody>
      </p:sp>
      <p:sp>
        <p:nvSpPr>
          <p:cNvPr id="39" name="Rectangle 38">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5" name="Picture 4" descr="Pen placed on top of a signature line">
            <a:extLst>
              <a:ext uri="{FF2B5EF4-FFF2-40B4-BE49-F238E27FC236}">
                <a16:creationId xmlns:a16="http://schemas.microsoft.com/office/drawing/2014/main" id="{F403C158-F5F4-FF25-D6D9-5784B14F6733}"/>
              </a:ext>
            </a:extLst>
          </p:cNvPr>
          <p:cNvPicPr>
            <a:picLocks noChangeAspect="1"/>
          </p:cNvPicPr>
          <p:nvPr/>
        </p:nvPicPr>
        <p:blipFill rotWithShape="1">
          <a:blip r:embed="rId2"/>
          <a:srcRect l="61708" r="11813" b="-2"/>
          <a:stretch/>
        </p:blipFill>
        <p:spPr>
          <a:xfrm>
            <a:off x="20" y="1730"/>
            <a:ext cx="2720524" cy="6858000"/>
          </a:xfrm>
          <a:prstGeom prst="rect">
            <a:avLst/>
          </a:prstGeom>
        </p:spPr>
      </p:pic>
      <p:sp>
        <p:nvSpPr>
          <p:cNvPr id="3" name="Označba mesta vsebine 2">
            <a:extLst>
              <a:ext uri="{FF2B5EF4-FFF2-40B4-BE49-F238E27FC236}">
                <a16:creationId xmlns:a16="http://schemas.microsoft.com/office/drawing/2014/main" id="{DDBF099F-EFCB-750A-1F59-46DDC0C96988}"/>
              </a:ext>
            </a:extLst>
          </p:cNvPr>
          <p:cNvSpPr>
            <a:spLocks noGrp="1"/>
          </p:cNvSpPr>
          <p:nvPr>
            <p:ph idx="1"/>
          </p:nvPr>
        </p:nvSpPr>
        <p:spPr>
          <a:xfrm>
            <a:off x="4656667" y="2133600"/>
            <a:ext cx="6847944" cy="3777622"/>
          </a:xfrm>
        </p:spPr>
        <p:txBody>
          <a:bodyPr>
            <a:normAutofit/>
          </a:bodyPr>
          <a:lstStyle/>
          <a:p>
            <a:r>
              <a:rPr lang="en-US"/>
              <a:t>Must be signed on first and last day(!) of mobility. </a:t>
            </a:r>
          </a:p>
          <a:p>
            <a:r>
              <a:rPr lang="en-US"/>
              <a:t>Used to calculate the Erasmus scholarship based on the number of days on mobility.</a:t>
            </a:r>
          </a:p>
          <a:p>
            <a:r>
              <a:rPr lang="en-US"/>
              <a:t>If you have your own form, we can sign it. Then you do not need ours.</a:t>
            </a:r>
          </a:p>
          <a:p>
            <a:r>
              <a:rPr lang="en-US" b="1"/>
              <a:t>Real date of departure! Signed in person in the office</a:t>
            </a:r>
            <a:r>
              <a:rPr lang="en-US"/>
              <a:t>.</a:t>
            </a:r>
          </a:p>
          <a:p>
            <a:pPr marL="0" indent="0">
              <a:buNone/>
            </a:pPr>
            <a:endParaRPr lang="sl-SI"/>
          </a:p>
        </p:txBody>
      </p:sp>
    </p:spTree>
    <p:extLst>
      <p:ext uri="{BB962C8B-B14F-4D97-AF65-F5344CB8AC3E}">
        <p14:creationId xmlns:p14="http://schemas.microsoft.com/office/powerpoint/2010/main" val="363892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2"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13"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6"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A2BD4AAE-067E-87AC-30D6-8F94EB7FE98E}"/>
              </a:ext>
            </a:extLst>
          </p:cNvPr>
          <p:cNvSpPr>
            <a:spLocks noGrp="1"/>
          </p:cNvSpPr>
          <p:nvPr>
            <p:ph type="title"/>
          </p:nvPr>
        </p:nvSpPr>
        <p:spPr>
          <a:xfrm>
            <a:off x="4659520" y="624110"/>
            <a:ext cx="6845092" cy="1280890"/>
          </a:xfrm>
        </p:spPr>
        <p:txBody>
          <a:bodyPr>
            <a:normAutofit/>
          </a:bodyPr>
          <a:lstStyle/>
          <a:p>
            <a:r>
              <a:rPr lang="sl-SI" dirty="0" err="1"/>
              <a:t>Learning</a:t>
            </a:r>
            <a:r>
              <a:rPr lang="sl-SI" dirty="0"/>
              <a:t> </a:t>
            </a:r>
            <a:r>
              <a:rPr lang="sl-SI" dirty="0" err="1"/>
              <a:t>agreement</a:t>
            </a:r>
            <a:r>
              <a:rPr lang="sl-SI" dirty="0"/>
              <a:t> </a:t>
            </a:r>
          </a:p>
        </p:txBody>
      </p:sp>
      <p:sp>
        <p:nvSpPr>
          <p:cNvPr id="39" name="Rectangle 38">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5" name="Picture 4" descr="A hand holding a pen and shading circles on a sheet">
            <a:extLst>
              <a:ext uri="{FF2B5EF4-FFF2-40B4-BE49-F238E27FC236}">
                <a16:creationId xmlns:a16="http://schemas.microsoft.com/office/drawing/2014/main" id="{48F81886-60A0-D1B8-C222-1AAF1B7F95FE}"/>
              </a:ext>
            </a:extLst>
          </p:cNvPr>
          <p:cNvPicPr>
            <a:picLocks noChangeAspect="1"/>
          </p:cNvPicPr>
          <p:nvPr/>
        </p:nvPicPr>
        <p:blipFill rotWithShape="1">
          <a:blip r:embed="rId2"/>
          <a:srcRect l="50682" r="26210" b="-2"/>
          <a:stretch/>
        </p:blipFill>
        <p:spPr>
          <a:xfrm>
            <a:off x="20" y="1730"/>
            <a:ext cx="2720524" cy="6858000"/>
          </a:xfrm>
          <a:prstGeom prst="rect">
            <a:avLst/>
          </a:prstGeom>
        </p:spPr>
      </p:pic>
      <p:sp>
        <p:nvSpPr>
          <p:cNvPr id="3" name="Označba mesta vsebine 2">
            <a:extLst>
              <a:ext uri="{FF2B5EF4-FFF2-40B4-BE49-F238E27FC236}">
                <a16:creationId xmlns:a16="http://schemas.microsoft.com/office/drawing/2014/main" id="{EDB5A479-0924-6B28-EBA3-DAA7DCE6FE55}"/>
              </a:ext>
            </a:extLst>
          </p:cNvPr>
          <p:cNvSpPr>
            <a:spLocks noGrp="1"/>
          </p:cNvSpPr>
          <p:nvPr>
            <p:ph idx="1"/>
          </p:nvPr>
        </p:nvSpPr>
        <p:spPr>
          <a:xfrm>
            <a:off x="4656667" y="2133600"/>
            <a:ext cx="6847944" cy="3777622"/>
          </a:xfrm>
        </p:spPr>
        <p:txBody>
          <a:bodyPr>
            <a:normAutofit/>
          </a:bodyPr>
          <a:lstStyle/>
          <a:p>
            <a:r>
              <a:rPr lang="en-US"/>
              <a:t>Changes still possible until </a:t>
            </a:r>
            <a:r>
              <a:rPr lang="en-US" b="1"/>
              <a:t>March 1, 2024</a:t>
            </a:r>
            <a:r>
              <a:rPr lang="en-US"/>
              <a:t>. </a:t>
            </a:r>
          </a:p>
          <a:p>
            <a:r>
              <a:rPr lang="en-US"/>
              <a:t>Changes have to be requested by e-mail: international@pef.uni-lj.si  </a:t>
            </a:r>
          </a:p>
          <a:p>
            <a:r>
              <a:rPr lang="en-US"/>
              <a:t>Don‘t forget: changes must be approved by your home coordinator as well.</a:t>
            </a:r>
          </a:p>
          <a:p>
            <a:endParaRPr lang="sl-SI"/>
          </a:p>
        </p:txBody>
      </p:sp>
    </p:spTree>
    <p:extLst>
      <p:ext uri="{BB962C8B-B14F-4D97-AF65-F5344CB8AC3E}">
        <p14:creationId xmlns:p14="http://schemas.microsoft.com/office/powerpoint/2010/main" val="1452818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2"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13"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6"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5B1ED6C2-5E14-62F0-727E-A5FA05E95235}"/>
              </a:ext>
            </a:extLst>
          </p:cNvPr>
          <p:cNvSpPr>
            <a:spLocks noGrp="1"/>
          </p:cNvSpPr>
          <p:nvPr>
            <p:ph type="title"/>
          </p:nvPr>
        </p:nvSpPr>
        <p:spPr>
          <a:xfrm>
            <a:off x="4659520" y="624110"/>
            <a:ext cx="6845092" cy="1280890"/>
          </a:xfrm>
        </p:spPr>
        <p:txBody>
          <a:bodyPr>
            <a:normAutofit/>
          </a:bodyPr>
          <a:lstStyle/>
          <a:p>
            <a:r>
              <a:rPr lang="sl-SI" dirty="0" err="1"/>
              <a:t>Transcript</a:t>
            </a:r>
            <a:r>
              <a:rPr lang="sl-SI" dirty="0"/>
              <a:t> </a:t>
            </a:r>
            <a:r>
              <a:rPr lang="sl-SI" dirty="0" err="1"/>
              <a:t>of</a:t>
            </a:r>
            <a:r>
              <a:rPr lang="sl-SI" dirty="0"/>
              <a:t> </a:t>
            </a:r>
            <a:r>
              <a:rPr lang="sl-SI" dirty="0" err="1"/>
              <a:t>Records</a:t>
            </a:r>
            <a:r>
              <a:rPr lang="sl-SI" dirty="0"/>
              <a:t> </a:t>
            </a:r>
          </a:p>
        </p:txBody>
      </p:sp>
      <p:sp>
        <p:nvSpPr>
          <p:cNvPr id="39" name="Rectangle 38">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5" name="Picture 4" descr="Stack of magazines on table">
            <a:extLst>
              <a:ext uri="{FF2B5EF4-FFF2-40B4-BE49-F238E27FC236}">
                <a16:creationId xmlns:a16="http://schemas.microsoft.com/office/drawing/2014/main" id="{CD55D4EF-C401-6CFD-4A66-195BDD12284D}"/>
              </a:ext>
            </a:extLst>
          </p:cNvPr>
          <p:cNvPicPr>
            <a:picLocks noChangeAspect="1"/>
          </p:cNvPicPr>
          <p:nvPr/>
        </p:nvPicPr>
        <p:blipFill rotWithShape="1">
          <a:blip r:embed="rId2"/>
          <a:srcRect l="53096" r="20424" b="-2"/>
          <a:stretch/>
        </p:blipFill>
        <p:spPr>
          <a:xfrm>
            <a:off x="20" y="1730"/>
            <a:ext cx="2720524" cy="6858000"/>
          </a:xfrm>
          <a:prstGeom prst="rect">
            <a:avLst/>
          </a:prstGeom>
        </p:spPr>
      </p:pic>
      <p:sp>
        <p:nvSpPr>
          <p:cNvPr id="3" name="Označba mesta vsebine 2">
            <a:extLst>
              <a:ext uri="{FF2B5EF4-FFF2-40B4-BE49-F238E27FC236}">
                <a16:creationId xmlns:a16="http://schemas.microsoft.com/office/drawing/2014/main" id="{1363E62E-78CB-8047-4E59-954217F4C8DD}"/>
              </a:ext>
            </a:extLst>
          </p:cNvPr>
          <p:cNvSpPr>
            <a:spLocks noGrp="1"/>
          </p:cNvSpPr>
          <p:nvPr>
            <p:ph idx="1"/>
          </p:nvPr>
        </p:nvSpPr>
        <p:spPr>
          <a:xfrm>
            <a:off x="4656667" y="2133600"/>
            <a:ext cx="6847944" cy="3777622"/>
          </a:xfrm>
        </p:spPr>
        <p:txBody>
          <a:bodyPr>
            <a:normAutofit/>
          </a:bodyPr>
          <a:lstStyle/>
          <a:p>
            <a:r>
              <a:rPr lang="en-US"/>
              <a:t>Issued at the end of your exchange by the  international office; instead of last part of Learning agreement.</a:t>
            </a:r>
          </a:p>
          <a:p>
            <a:r>
              <a:rPr lang="en-US"/>
              <a:t>You have to </a:t>
            </a:r>
            <a:r>
              <a:rPr lang="en-US" b="1"/>
              <a:t>order it by email </a:t>
            </a:r>
            <a:r>
              <a:rPr lang="en-US"/>
              <a:t>at the international office once you have all the grades in the information system.</a:t>
            </a:r>
          </a:p>
          <a:p>
            <a:r>
              <a:rPr lang="en-US"/>
              <a:t>Sometimes Erasmus students return home before the grades are in the system. </a:t>
            </a:r>
          </a:p>
        </p:txBody>
      </p:sp>
    </p:spTree>
    <p:extLst>
      <p:ext uri="{BB962C8B-B14F-4D97-AF65-F5344CB8AC3E}">
        <p14:creationId xmlns:p14="http://schemas.microsoft.com/office/powerpoint/2010/main" val="3192889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43" name="Picture 4" descr="Pen placed on top of a signature line">
            <a:extLst>
              <a:ext uri="{FF2B5EF4-FFF2-40B4-BE49-F238E27FC236}">
                <a16:creationId xmlns:a16="http://schemas.microsoft.com/office/drawing/2014/main" id="{6C00386D-BFF3-CE4D-F017-931F848821E2}"/>
              </a:ext>
            </a:extLst>
          </p:cNvPr>
          <p:cNvPicPr>
            <a:picLocks noChangeAspect="1"/>
          </p:cNvPicPr>
          <p:nvPr/>
        </p:nvPicPr>
        <p:blipFill rotWithShape="1">
          <a:blip r:embed="rId2"/>
          <a:srcRect l="24992" r="-1" b="-1"/>
          <a:stretch/>
        </p:blipFill>
        <p:spPr>
          <a:xfrm>
            <a:off x="4485557" y="10"/>
            <a:ext cx="7706443" cy="6857990"/>
          </a:xfrm>
          <a:prstGeom prst="rect">
            <a:avLst/>
          </a:prstGeom>
        </p:spPr>
      </p:pic>
      <p:sp useBgFill="1">
        <p:nvSpPr>
          <p:cNvPr id="44" name="Freeform: Shape 8">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Naslov 1">
            <a:extLst>
              <a:ext uri="{FF2B5EF4-FFF2-40B4-BE49-F238E27FC236}">
                <a16:creationId xmlns:a16="http://schemas.microsoft.com/office/drawing/2014/main" id="{24254FE6-89B5-1EE3-2D64-DB0AA180DE03}"/>
              </a:ext>
            </a:extLst>
          </p:cNvPr>
          <p:cNvSpPr>
            <a:spLocks noGrp="1"/>
          </p:cNvSpPr>
          <p:nvPr>
            <p:ph type="title"/>
          </p:nvPr>
        </p:nvSpPr>
        <p:spPr>
          <a:xfrm>
            <a:off x="535525" y="624110"/>
            <a:ext cx="4623955" cy="1280890"/>
          </a:xfrm>
        </p:spPr>
        <p:txBody>
          <a:bodyPr>
            <a:normAutofit/>
          </a:bodyPr>
          <a:lstStyle/>
          <a:p>
            <a:r>
              <a:rPr lang="sl-SI" dirty="0" err="1"/>
              <a:t>Other</a:t>
            </a:r>
            <a:r>
              <a:rPr lang="sl-SI" dirty="0"/>
              <a:t> </a:t>
            </a:r>
            <a:r>
              <a:rPr lang="sl-SI" dirty="0" err="1"/>
              <a:t>documentation</a:t>
            </a:r>
            <a:r>
              <a:rPr lang="sl-SI" dirty="0"/>
              <a:t>:</a:t>
            </a:r>
          </a:p>
        </p:txBody>
      </p:sp>
      <p:sp>
        <p:nvSpPr>
          <p:cNvPr id="45" name="Rectangle 10">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3" name="Označba mesta vsebine 2">
            <a:extLst>
              <a:ext uri="{FF2B5EF4-FFF2-40B4-BE49-F238E27FC236}">
                <a16:creationId xmlns:a16="http://schemas.microsoft.com/office/drawing/2014/main" id="{39E90AA2-9DA3-2552-4D93-FB0A59814BDC}"/>
              </a:ext>
            </a:extLst>
          </p:cNvPr>
          <p:cNvSpPr>
            <a:spLocks noGrp="1"/>
          </p:cNvSpPr>
          <p:nvPr>
            <p:ph idx="1"/>
          </p:nvPr>
        </p:nvSpPr>
        <p:spPr>
          <a:xfrm>
            <a:off x="531812" y="2133600"/>
            <a:ext cx="4625882" cy="3777622"/>
          </a:xfrm>
        </p:spPr>
        <p:txBody>
          <a:bodyPr>
            <a:normAutofit/>
          </a:bodyPr>
          <a:lstStyle/>
          <a:p>
            <a:r>
              <a:rPr lang="en-US" b="1"/>
              <a:t>Student ID card </a:t>
            </a:r>
            <a:r>
              <a:rPr lang="en-US"/>
              <a:t>(on the meeting)</a:t>
            </a:r>
          </a:p>
          <a:p>
            <a:r>
              <a:rPr lang="en-US" b="1"/>
              <a:t>Acceptance Letter</a:t>
            </a:r>
            <a:r>
              <a:rPr lang="en-US"/>
              <a:t> (you should </a:t>
            </a:r>
            <a:r>
              <a:rPr lang="en-US" err="1"/>
              <a:t>alerady</a:t>
            </a:r>
            <a:r>
              <a:rPr lang="en-US"/>
              <a:t> have it)</a:t>
            </a:r>
          </a:p>
          <a:p>
            <a:r>
              <a:rPr lang="en-US" b="1"/>
              <a:t>Instructions for activation of your </a:t>
            </a:r>
            <a:br>
              <a:rPr lang="en-US" b="1"/>
            </a:br>
            <a:r>
              <a:rPr lang="en-US" b="1"/>
              <a:t>UL Digital Identity</a:t>
            </a:r>
            <a:r>
              <a:rPr lang="en-US"/>
              <a:t> (sent by email)</a:t>
            </a:r>
          </a:p>
          <a:p>
            <a:r>
              <a:rPr lang="en-US" b="1"/>
              <a:t>Personal registration number (</a:t>
            </a:r>
            <a:r>
              <a:rPr lang="en-US" b="1" err="1"/>
              <a:t>EMŠO</a:t>
            </a:r>
            <a:r>
              <a:rPr lang="en-US" b="1"/>
              <a:t>)</a:t>
            </a:r>
            <a:r>
              <a:rPr lang="en-US"/>
              <a:t> (sent by email)</a:t>
            </a:r>
          </a:p>
          <a:p>
            <a:r>
              <a:rPr lang="en-US" b="1"/>
              <a:t>Bus ticket form</a:t>
            </a:r>
            <a:r>
              <a:rPr lang="en-US"/>
              <a:t> (sent by email)</a:t>
            </a:r>
          </a:p>
          <a:p>
            <a:endParaRPr lang="sl-SI"/>
          </a:p>
        </p:txBody>
      </p:sp>
    </p:spTree>
    <p:extLst>
      <p:ext uri="{BB962C8B-B14F-4D97-AF65-F5344CB8AC3E}">
        <p14:creationId xmlns:p14="http://schemas.microsoft.com/office/powerpoint/2010/main" val="383726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13"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8E55036C-AD93-9FFC-E511-16FBD3D4E9D3}"/>
              </a:ext>
            </a:extLst>
          </p:cNvPr>
          <p:cNvSpPr>
            <a:spLocks noGrp="1"/>
          </p:cNvSpPr>
          <p:nvPr>
            <p:ph type="title"/>
          </p:nvPr>
        </p:nvSpPr>
        <p:spPr>
          <a:xfrm>
            <a:off x="6483096" y="624110"/>
            <a:ext cx="5021516" cy="1280890"/>
          </a:xfrm>
        </p:spPr>
        <p:txBody>
          <a:bodyPr>
            <a:normAutofit/>
          </a:bodyPr>
          <a:lstStyle/>
          <a:p>
            <a:r>
              <a:rPr lang="sl-SI" dirty="0" err="1"/>
              <a:t>Erasmus</a:t>
            </a:r>
            <a:r>
              <a:rPr lang="sl-SI" dirty="0"/>
              <a:t> </a:t>
            </a:r>
            <a:r>
              <a:rPr lang="sl-SI" dirty="0" err="1"/>
              <a:t>Student</a:t>
            </a:r>
            <a:r>
              <a:rPr lang="sl-SI" dirty="0"/>
              <a:t> </a:t>
            </a:r>
            <a:r>
              <a:rPr lang="sl-SI" dirty="0" err="1"/>
              <a:t>Network</a:t>
            </a:r>
            <a:endParaRPr lang="sl-SI" dirty="0"/>
          </a:p>
        </p:txBody>
      </p:sp>
      <p:sp>
        <p:nvSpPr>
          <p:cNvPr id="39" name="Rectangle 38">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5" name="Picture 4" descr="Neat empty education desk">
            <a:extLst>
              <a:ext uri="{FF2B5EF4-FFF2-40B4-BE49-F238E27FC236}">
                <a16:creationId xmlns:a16="http://schemas.microsoft.com/office/drawing/2014/main" id="{01061B71-0F36-09FE-DE49-447D56AC5EB0}"/>
              </a:ext>
            </a:extLst>
          </p:cNvPr>
          <p:cNvPicPr>
            <a:picLocks noChangeAspect="1"/>
          </p:cNvPicPr>
          <p:nvPr/>
        </p:nvPicPr>
        <p:blipFill rotWithShape="1">
          <a:blip r:embed="rId2"/>
          <a:srcRect l="29694" r="24841" b="-2"/>
          <a:stretch/>
        </p:blipFill>
        <p:spPr>
          <a:xfrm>
            <a:off x="-1555" y="1731"/>
            <a:ext cx="4671091" cy="6858000"/>
          </a:xfrm>
          <a:prstGeom prst="rect">
            <a:avLst/>
          </a:prstGeom>
        </p:spPr>
      </p:pic>
      <p:sp>
        <p:nvSpPr>
          <p:cNvPr id="3" name="Označba mesta vsebine 2">
            <a:extLst>
              <a:ext uri="{FF2B5EF4-FFF2-40B4-BE49-F238E27FC236}">
                <a16:creationId xmlns:a16="http://schemas.microsoft.com/office/drawing/2014/main" id="{D2FAEBF2-6CF6-EDC9-06FD-C9F7317419C8}"/>
              </a:ext>
            </a:extLst>
          </p:cNvPr>
          <p:cNvSpPr>
            <a:spLocks noGrp="1"/>
          </p:cNvSpPr>
          <p:nvPr>
            <p:ph idx="1"/>
          </p:nvPr>
        </p:nvSpPr>
        <p:spPr>
          <a:xfrm>
            <a:off x="6438191" y="2133600"/>
            <a:ext cx="5066419" cy="3777622"/>
          </a:xfrm>
        </p:spPr>
        <p:txBody>
          <a:bodyPr>
            <a:normAutofit/>
          </a:bodyPr>
          <a:lstStyle/>
          <a:p>
            <a:r>
              <a:rPr lang="en-GB" b="1" dirty="0"/>
              <a:t>ESN Ljubljana University</a:t>
            </a:r>
            <a:r>
              <a:rPr lang="en-GB" dirty="0"/>
              <a:t>: </a:t>
            </a:r>
            <a:br>
              <a:rPr lang="sl-SI" dirty="0"/>
            </a:br>
            <a:r>
              <a:rPr lang="sl-SI" dirty="0"/>
              <a:t>e-mail: </a:t>
            </a:r>
            <a:r>
              <a:rPr lang="sl-SI" u="sng" dirty="0">
                <a:hlinkClick r:id="rId3"/>
              </a:rPr>
              <a:t>tutor@erasmusljubljana.si</a:t>
            </a:r>
            <a:r>
              <a:rPr lang="sl-SI" dirty="0"/>
              <a:t> </a:t>
            </a:r>
            <a:r>
              <a:rPr lang="sl-SI" dirty="0" err="1"/>
              <a:t>or</a:t>
            </a:r>
            <a:r>
              <a:rPr lang="sl-SI" dirty="0"/>
              <a:t> </a:t>
            </a:r>
            <a:r>
              <a:rPr lang="sl-SI" u="sng" dirty="0">
                <a:hlinkClick r:id="rId4"/>
              </a:rPr>
              <a:t>fdv.tutor@gmail.com</a:t>
            </a:r>
            <a:r>
              <a:rPr lang="sl-SI" dirty="0"/>
              <a:t> </a:t>
            </a:r>
            <a:br>
              <a:rPr lang="sl-SI" dirty="0"/>
            </a:br>
            <a:r>
              <a:rPr lang="sl-SI" dirty="0" err="1"/>
              <a:t>Web</a:t>
            </a:r>
            <a:r>
              <a:rPr lang="sl-SI" dirty="0"/>
              <a:t>: </a:t>
            </a:r>
            <a:r>
              <a:rPr lang="sl-SI" u="sng" dirty="0">
                <a:hlinkClick r:id="rId5"/>
              </a:rPr>
              <a:t>https://www.erasmusljubljana.si/</a:t>
            </a:r>
            <a:endParaRPr lang="sl-SI" dirty="0"/>
          </a:p>
          <a:p>
            <a:endParaRPr lang="sl-SI" dirty="0"/>
          </a:p>
          <a:p>
            <a:r>
              <a:rPr lang="sl-SI" b="1" dirty="0"/>
              <a:t>Tutor </a:t>
            </a:r>
            <a:r>
              <a:rPr lang="sl-SI" b="1" dirty="0" err="1"/>
              <a:t>Student</a:t>
            </a:r>
            <a:r>
              <a:rPr lang="sl-SI" dirty="0"/>
              <a:t> at </a:t>
            </a:r>
            <a:r>
              <a:rPr lang="sl-SI" dirty="0" err="1"/>
              <a:t>the</a:t>
            </a:r>
            <a:r>
              <a:rPr lang="sl-SI" dirty="0"/>
              <a:t> </a:t>
            </a:r>
            <a:r>
              <a:rPr lang="sl-SI" dirty="0" err="1"/>
              <a:t>Faculty</a:t>
            </a:r>
            <a:r>
              <a:rPr lang="sl-SI" dirty="0"/>
              <a:t> </a:t>
            </a:r>
            <a:r>
              <a:rPr lang="sl-SI" dirty="0" err="1"/>
              <a:t>of</a:t>
            </a:r>
            <a:r>
              <a:rPr lang="sl-SI" dirty="0"/>
              <a:t> </a:t>
            </a:r>
            <a:r>
              <a:rPr lang="sl-SI" dirty="0" err="1"/>
              <a:t>Education</a:t>
            </a:r>
            <a:r>
              <a:rPr lang="sl-SI" dirty="0"/>
              <a:t>: </a:t>
            </a:r>
            <a:r>
              <a:rPr lang="sl-SI" dirty="0">
                <a:hlinkClick r:id="rId6"/>
              </a:rPr>
              <a:t>tutorpef@gmail.com</a:t>
            </a:r>
            <a:r>
              <a:rPr lang="sl-SI" dirty="0"/>
              <a:t>  </a:t>
            </a:r>
            <a:endParaRPr lang="en-GB" dirty="0"/>
          </a:p>
          <a:p>
            <a:endParaRPr lang="sl-SI" dirty="0"/>
          </a:p>
        </p:txBody>
      </p:sp>
    </p:spTree>
    <p:extLst>
      <p:ext uri="{BB962C8B-B14F-4D97-AF65-F5344CB8AC3E}">
        <p14:creationId xmlns:p14="http://schemas.microsoft.com/office/powerpoint/2010/main" val="595787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133" name="Rectangle 5126">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8E2AC94-84C8-45A2-0D56-853419F9CBF8}"/>
              </a:ext>
            </a:extLst>
          </p:cNvPr>
          <p:cNvSpPr>
            <a:spLocks noGrp="1"/>
          </p:cNvSpPr>
          <p:nvPr>
            <p:ph type="title"/>
          </p:nvPr>
        </p:nvSpPr>
        <p:spPr>
          <a:xfrm>
            <a:off x="649224" y="645106"/>
            <a:ext cx="6574536" cy="1259894"/>
          </a:xfrm>
        </p:spPr>
        <p:txBody>
          <a:bodyPr>
            <a:normAutofit/>
          </a:bodyPr>
          <a:lstStyle/>
          <a:p>
            <a:r>
              <a:rPr lang="sl-SI" dirty="0" err="1"/>
              <a:t>Student</a:t>
            </a:r>
            <a:r>
              <a:rPr lang="sl-SI" dirty="0"/>
              <a:t> ID </a:t>
            </a:r>
            <a:r>
              <a:rPr lang="sl-SI" dirty="0" err="1"/>
              <a:t>card</a:t>
            </a:r>
            <a:endParaRPr lang="sl-SI" dirty="0"/>
          </a:p>
        </p:txBody>
      </p:sp>
      <p:sp>
        <p:nvSpPr>
          <p:cNvPr id="5134" name="Rectangle 5128">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3" name="Označba mesta vsebine 2">
            <a:extLst>
              <a:ext uri="{FF2B5EF4-FFF2-40B4-BE49-F238E27FC236}">
                <a16:creationId xmlns:a16="http://schemas.microsoft.com/office/drawing/2014/main" id="{E291000D-075B-72E2-8C21-01754781FC41}"/>
              </a:ext>
            </a:extLst>
          </p:cNvPr>
          <p:cNvSpPr>
            <a:spLocks noGrp="1"/>
          </p:cNvSpPr>
          <p:nvPr>
            <p:ph idx="1"/>
          </p:nvPr>
        </p:nvSpPr>
        <p:spPr>
          <a:xfrm>
            <a:off x="649224" y="2133600"/>
            <a:ext cx="6574535" cy="3759253"/>
          </a:xfrm>
        </p:spPr>
        <p:txBody>
          <a:bodyPr>
            <a:normAutofit/>
          </a:bodyPr>
          <a:lstStyle/>
          <a:p>
            <a:r>
              <a:rPr lang="en-US"/>
              <a:t>The Student ID card of the University of Ljubljana is an official document that gives the exchange student the same rights as to Slovene students. The card is used as an accession to libraries and faculty exams.</a:t>
            </a:r>
          </a:p>
          <a:p>
            <a:r>
              <a:rPr lang="en-US"/>
              <a:t>Student ID card of the University of Ljubljana can be used for enabling discounts on admission to museums and sights, inexpensive meals in some restaurants and discounts on many forms of transport. </a:t>
            </a:r>
          </a:p>
          <a:p>
            <a:endParaRPr lang="sl-SI"/>
          </a:p>
        </p:txBody>
      </p:sp>
      <p:pic>
        <p:nvPicPr>
          <p:cNvPr id="5122" name="Picture 2" descr="Survival guide | Erasmus Ljubljana">
            <a:extLst>
              <a:ext uri="{FF2B5EF4-FFF2-40B4-BE49-F238E27FC236}">
                <a16:creationId xmlns:a16="http://schemas.microsoft.com/office/drawing/2014/main" id="{AFC8714B-6515-1C5B-B880-32DE394EC11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62088" y="2029332"/>
            <a:ext cx="3981455" cy="2479294"/>
          </a:xfrm>
          <a:prstGeom prst="rect">
            <a:avLst/>
          </a:prstGeom>
          <a:noFill/>
          <a:extLst>
            <a:ext uri="{909E8E84-426E-40DD-AFC4-6F175D3DCCD1}">
              <a14:hiddenFill xmlns:a14="http://schemas.microsoft.com/office/drawing/2010/main">
                <a:solidFill>
                  <a:srgbClr val="FFFFFF"/>
                </a:solidFill>
              </a14:hiddenFill>
            </a:ext>
          </a:extLst>
        </p:spPr>
      </p:pic>
      <p:sp>
        <p:nvSpPr>
          <p:cNvPr id="5135"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627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4"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3A918D9-67B6-AE62-A450-AD19A37D601D}"/>
              </a:ext>
            </a:extLst>
          </p:cNvPr>
          <p:cNvSpPr>
            <a:spLocks noGrp="1"/>
          </p:cNvSpPr>
          <p:nvPr>
            <p:ph type="title"/>
          </p:nvPr>
        </p:nvSpPr>
        <p:spPr>
          <a:xfrm>
            <a:off x="1046019" y="942108"/>
            <a:ext cx="3256550" cy="4969113"/>
          </a:xfrm>
        </p:spPr>
        <p:txBody>
          <a:bodyPr anchor="ctr">
            <a:normAutofit/>
          </a:bodyPr>
          <a:lstStyle/>
          <a:p>
            <a:r>
              <a:rPr lang="sl-SI">
                <a:solidFill>
                  <a:schemeClr val="tx2">
                    <a:lumMod val="75000"/>
                  </a:schemeClr>
                </a:solidFill>
              </a:rPr>
              <a:t>Personal Registration Number (EMŠO)</a:t>
            </a:r>
          </a:p>
        </p:txBody>
      </p:sp>
      <p:sp>
        <p:nvSpPr>
          <p:cNvPr id="45"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cxnSp>
        <p:nvCxnSpPr>
          <p:cNvPr id="46"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7"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48"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sl-SI"/>
            </a:p>
          </p:txBody>
        </p:sp>
        <p:sp>
          <p:nvSpPr>
            <p:cNvPr id="49"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sl-SI"/>
            </a:p>
          </p:txBody>
        </p:sp>
        <p:sp>
          <p:nvSpPr>
            <p:cNvPr id="50"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sl-SI"/>
            </a:p>
          </p:txBody>
        </p:sp>
        <p:sp>
          <p:nvSpPr>
            <p:cNvPr id="51"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sl-SI"/>
            </a:p>
          </p:txBody>
        </p:sp>
        <p:sp>
          <p:nvSpPr>
            <p:cNvPr id="52"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sl-SI"/>
            </a:p>
          </p:txBody>
        </p:sp>
        <p:sp>
          <p:nvSpPr>
            <p:cNvPr id="53"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sl-SI"/>
            </a:p>
          </p:txBody>
        </p:sp>
        <p:sp>
          <p:nvSpPr>
            <p:cNvPr id="54"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sl-SI"/>
            </a:p>
          </p:txBody>
        </p:sp>
        <p:sp>
          <p:nvSpPr>
            <p:cNvPr id="55"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sl-SI"/>
            </a:p>
          </p:txBody>
        </p:sp>
        <p:sp>
          <p:nvSpPr>
            <p:cNvPr id="56"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sl-SI"/>
            </a:p>
          </p:txBody>
        </p:sp>
        <p:sp>
          <p:nvSpPr>
            <p:cNvPr id="57"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sl-SI"/>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sl-SI"/>
            </a:p>
          </p:txBody>
        </p:sp>
        <p:sp>
          <p:nvSpPr>
            <p:cNvPr id="58"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sl-SI"/>
            </a:p>
          </p:txBody>
        </p:sp>
      </p:grpSp>
      <p:sp>
        <p:nvSpPr>
          <p:cNvPr id="3" name="Označba mesta vsebine 2">
            <a:extLst>
              <a:ext uri="{FF2B5EF4-FFF2-40B4-BE49-F238E27FC236}">
                <a16:creationId xmlns:a16="http://schemas.microsoft.com/office/drawing/2014/main" id="{CCCDC331-6CE8-2477-58D6-53F97500C8E8}"/>
              </a:ext>
            </a:extLst>
          </p:cNvPr>
          <p:cNvSpPr>
            <a:spLocks noGrp="1"/>
          </p:cNvSpPr>
          <p:nvPr>
            <p:ph idx="1"/>
          </p:nvPr>
        </p:nvSpPr>
        <p:spPr>
          <a:xfrm>
            <a:off x="5049062" y="942108"/>
            <a:ext cx="6455549" cy="4969114"/>
          </a:xfrm>
        </p:spPr>
        <p:txBody>
          <a:bodyPr anchor="ctr">
            <a:normAutofit/>
          </a:bodyPr>
          <a:lstStyle/>
          <a:p>
            <a:r>
              <a:rPr lang="en-US">
                <a:solidFill>
                  <a:schemeClr val="tx2">
                    <a:lumMod val="75000"/>
                  </a:schemeClr>
                </a:solidFill>
              </a:rPr>
              <a:t>The EMŠO is a personal identification number in the Republic of Slovenia. It is entered in official records and other databases when so stipulated by the law. You will need it, for example, for buying Urbana student bus card etc.</a:t>
            </a:r>
          </a:p>
          <a:p>
            <a:endParaRPr lang="sl-SI">
              <a:solidFill>
                <a:schemeClr val="tx2">
                  <a:lumMod val="75000"/>
                </a:schemeClr>
              </a:solidFill>
            </a:endParaRPr>
          </a:p>
        </p:txBody>
      </p:sp>
    </p:spTree>
    <p:extLst>
      <p:ext uri="{BB962C8B-B14F-4D97-AF65-F5344CB8AC3E}">
        <p14:creationId xmlns:p14="http://schemas.microsoft.com/office/powerpoint/2010/main" val="3743922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E27F73E-33FD-8613-D50E-BBDA2A711778}"/>
              </a:ext>
            </a:extLst>
          </p:cNvPr>
          <p:cNvSpPr>
            <a:spLocks noGrp="1"/>
          </p:cNvSpPr>
          <p:nvPr>
            <p:ph type="title"/>
          </p:nvPr>
        </p:nvSpPr>
        <p:spPr>
          <a:xfrm>
            <a:off x="1433889" y="1059872"/>
            <a:ext cx="3012216" cy="4851349"/>
          </a:xfrm>
        </p:spPr>
        <p:txBody>
          <a:bodyPr>
            <a:normAutofit/>
          </a:bodyPr>
          <a:lstStyle/>
          <a:p>
            <a:r>
              <a:rPr lang="sl-SI" dirty="0" err="1"/>
              <a:t>Your</a:t>
            </a:r>
            <a:r>
              <a:rPr lang="sl-SI" dirty="0"/>
              <a:t> UL </a:t>
            </a:r>
            <a:r>
              <a:rPr lang="sl-SI" dirty="0" err="1"/>
              <a:t>Digital</a:t>
            </a:r>
            <a:r>
              <a:rPr lang="sl-SI" dirty="0"/>
              <a:t> </a:t>
            </a:r>
            <a:r>
              <a:rPr lang="sl-SI" dirty="0" err="1"/>
              <a:t>Identity</a:t>
            </a:r>
            <a:endParaRPr lang="sl-SI" dirty="0"/>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sl-SI"/>
          </a:p>
        </p:txBody>
      </p:sp>
      <p:sp>
        <p:nvSpPr>
          <p:cNvPr id="3" name="Označba mesta vsebine 2">
            <a:extLst>
              <a:ext uri="{FF2B5EF4-FFF2-40B4-BE49-F238E27FC236}">
                <a16:creationId xmlns:a16="http://schemas.microsoft.com/office/drawing/2014/main" id="{9BF8AC49-AA3C-4E93-F54E-BA900F6D090A}"/>
              </a:ext>
            </a:extLst>
          </p:cNvPr>
          <p:cNvSpPr>
            <a:spLocks noGrp="1"/>
          </p:cNvSpPr>
          <p:nvPr>
            <p:ph idx="1"/>
          </p:nvPr>
        </p:nvSpPr>
        <p:spPr>
          <a:xfrm>
            <a:off x="5280368" y="1059872"/>
            <a:ext cx="6224244" cy="4851350"/>
          </a:xfrm>
        </p:spPr>
        <p:txBody>
          <a:bodyPr>
            <a:normAutofit/>
          </a:bodyPr>
          <a:lstStyle/>
          <a:p>
            <a:pPr>
              <a:lnSpc>
                <a:spcPct val="90000"/>
              </a:lnSpc>
            </a:pPr>
            <a:r>
              <a:rPr lang="sl-SI"/>
              <a:t>You need the UL ID to access the systems and services during your studies at UL PEF:</a:t>
            </a:r>
          </a:p>
          <a:p>
            <a:pPr lvl="1">
              <a:lnSpc>
                <a:spcPct val="90000"/>
              </a:lnSpc>
            </a:pPr>
            <a:r>
              <a:rPr lang="sl-SI"/>
              <a:t>Student Information System - VIS (application for exams, grades)</a:t>
            </a:r>
          </a:p>
          <a:p>
            <a:pPr lvl="1">
              <a:lnSpc>
                <a:spcPct val="90000"/>
              </a:lnSpc>
            </a:pPr>
            <a:r>
              <a:rPr lang="sl-SI"/>
              <a:t>UL PEF Online Classroom - Spletna učilnica PEF,</a:t>
            </a:r>
          </a:p>
          <a:p>
            <a:pPr lvl="1">
              <a:lnSpc>
                <a:spcPct val="90000"/>
              </a:lnSpc>
            </a:pPr>
            <a:r>
              <a:rPr lang="sl-SI"/>
              <a:t>Use of computers in the lobby of UL PEF,</a:t>
            </a:r>
          </a:p>
          <a:p>
            <a:pPr lvl="1">
              <a:lnSpc>
                <a:spcPct val="90000"/>
              </a:lnSpc>
            </a:pPr>
            <a:r>
              <a:rPr lang="sl-SI"/>
              <a:t>Computer classrooms at UL PEF,</a:t>
            </a:r>
          </a:p>
          <a:p>
            <a:pPr lvl="1">
              <a:lnSpc>
                <a:spcPct val="90000"/>
              </a:lnSpc>
            </a:pPr>
            <a:r>
              <a:rPr lang="sl-SI"/>
              <a:t>EduRoam wireless internet network</a:t>
            </a:r>
          </a:p>
          <a:p>
            <a:pPr lvl="1">
              <a:lnSpc>
                <a:spcPct val="90000"/>
              </a:lnSpc>
            </a:pPr>
            <a:r>
              <a:rPr lang="sl-SI"/>
              <a:t>Services provided to students by the University of Ljubljana: Email, Office 365 (MS Teams!), E-notifications (e-obvestila)</a:t>
            </a:r>
          </a:p>
          <a:p>
            <a:pPr>
              <a:lnSpc>
                <a:spcPct val="90000"/>
              </a:lnSpc>
            </a:pPr>
            <a:endParaRPr lang="sl-SI"/>
          </a:p>
          <a:p>
            <a:pPr>
              <a:lnSpc>
                <a:spcPct val="90000"/>
              </a:lnSpc>
            </a:pPr>
            <a:r>
              <a:rPr lang="sl-SI"/>
              <a:t>More information: </a:t>
            </a:r>
            <a:r>
              <a:rPr lang="sl-SI">
                <a:hlinkClick r:id="rId2"/>
              </a:rPr>
              <a:t>https://www.pef.uni-lj.si/en/exchange-students/information-services-for-students/</a:t>
            </a:r>
            <a:r>
              <a:rPr lang="sl-SI"/>
              <a:t>  </a:t>
            </a:r>
          </a:p>
        </p:txBody>
      </p:sp>
    </p:spTree>
    <p:extLst>
      <p:ext uri="{BB962C8B-B14F-4D97-AF65-F5344CB8AC3E}">
        <p14:creationId xmlns:p14="http://schemas.microsoft.com/office/powerpoint/2010/main" val="4214866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Programming data on computer monitor">
            <a:extLst>
              <a:ext uri="{FF2B5EF4-FFF2-40B4-BE49-F238E27FC236}">
                <a16:creationId xmlns:a16="http://schemas.microsoft.com/office/drawing/2014/main" id="{F31ACF0C-E622-F1B9-C41C-A23A8F6831B3}"/>
              </a:ext>
            </a:extLst>
          </p:cNvPr>
          <p:cNvPicPr>
            <a:picLocks noChangeAspect="1"/>
          </p:cNvPicPr>
          <p:nvPr/>
        </p:nvPicPr>
        <p:blipFill rotWithShape="1">
          <a:blip r:embed="rId2"/>
          <a:srcRect l="18110" r="8165" b="-1"/>
          <a:stretch/>
        </p:blipFill>
        <p:spPr>
          <a:xfrm>
            <a:off x="1" y="10"/>
            <a:ext cx="7574440" cy="6857990"/>
          </a:xfrm>
          <a:prstGeom prst="rect">
            <a:avLst/>
          </a:prstGeom>
        </p:spPr>
      </p:pic>
      <p:sp>
        <p:nvSpPr>
          <p:cNvPr id="11"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951F5A00-004E-9DB6-CBC2-809890B6ECA0}"/>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Your UL Digital Identity</a:t>
            </a:r>
          </a:p>
        </p:txBody>
      </p:sp>
      <p:sp>
        <p:nvSpPr>
          <p:cNvPr id="3" name="Označba mesta vsebine 2">
            <a:extLst>
              <a:ext uri="{FF2B5EF4-FFF2-40B4-BE49-F238E27FC236}">
                <a16:creationId xmlns:a16="http://schemas.microsoft.com/office/drawing/2014/main" id="{F7FB4DE8-E426-06F3-FCEF-AFE9579F1460}"/>
              </a:ext>
            </a:extLst>
          </p:cNvPr>
          <p:cNvSpPr>
            <a:spLocks noGrp="1"/>
          </p:cNvSpPr>
          <p:nvPr>
            <p:ph idx="1"/>
          </p:nvPr>
        </p:nvSpPr>
        <p:spPr>
          <a:xfrm>
            <a:off x="7860770" y="2017668"/>
            <a:ext cx="3750205" cy="3857816"/>
          </a:xfrm>
        </p:spPr>
        <p:txBody>
          <a:bodyPr>
            <a:normAutofit/>
          </a:bodyPr>
          <a:lstStyle/>
          <a:p>
            <a:r>
              <a:rPr lang="en-US">
                <a:solidFill>
                  <a:schemeClr val="tx1">
                    <a:lumMod val="95000"/>
                    <a:lumOff val="5000"/>
                  </a:schemeClr>
                </a:solidFill>
              </a:rPr>
              <a:t>Your UL digital identity is comprised of your username and your password. The username resembles an email address, e.g. jn1234@student.uni-lj.si. </a:t>
            </a:r>
          </a:p>
          <a:p>
            <a:r>
              <a:rPr lang="en-US" b="1">
                <a:solidFill>
                  <a:schemeClr val="tx1">
                    <a:lumMod val="95000"/>
                    <a:lumOff val="5000"/>
                  </a:schemeClr>
                </a:solidFill>
              </a:rPr>
              <a:t>You must first activate your identity at a special portal - you received your username. Follow the instructions for ID activation! </a:t>
            </a:r>
          </a:p>
          <a:p>
            <a:endParaRPr lang="sl-SI">
              <a:solidFill>
                <a:schemeClr val="tx1">
                  <a:lumMod val="95000"/>
                  <a:lumOff val="5000"/>
                </a:schemeClr>
              </a:solidFill>
            </a:endParaRPr>
          </a:p>
        </p:txBody>
      </p:sp>
    </p:spTree>
    <p:extLst>
      <p:ext uri="{BB962C8B-B14F-4D97-AF65-F5344CB8AC3E}">
        <p14:creationId xmlns:p14="http://schemas.microsoft.com/office/powerpoint/2010/main" val="10998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73DC6BA-4A6A-3B22-2A69-411753A0EED0}"/>
              </a:ext>
            </a:extLst>
          </p:cNvPr>
          <p:cNvSpPr>
            <a:spLocks noGrp="1"/>
          </p:cNvSpPr>
          <p:nvPr>
            <p:ph type="title"/>
          </p:nvPr>
        </p:nvSpPr>
        <p:spPr/>
        <p:txBody>
          <a:bodyPr/>
          <a:lstStyle/>
          <a:p>
            <a:r>
              <a:rPr lang="sl-SI" dirty="0" err="1"/>
              <a:t>Student</a:t>
            </a:r>
            <a:r>
              <a:rPr lang="sl-SI" dirty="0"/>
              <a:t> </a:t>
            </a:r>
            <a:r>
              <a:rPr lang="sl-SI" dirty="0" err="1"/>
              <a:t>Information</a:t>
            </a:r>
            <a:r>
              <a:rPr lang="sl-SI" dirty="0"/>
              <a:t> </a:t>
            </a:r>
            <a:r>
              <a:rPr lang="sl-SI" dirty="0" err="1"/>
              <a:t>System</a:t>
            </a:r>
            <a:r>
              <a:rPr lang="sl-SI" dirty="0"/>
              <a:t> („VIS“)</a:t>
            </a:r>
          </a:p>
        </p:txBody>
      </p:sp>
      <p:sp>
        <p:nvSpPr>
          <p:cNvPr id="3" name="Označba mesta vsebine 2">
            <a:extLst>
              <a:ext uri="{FF2B5EF4-FFF2-40B4-BE49-F238E27FC236}">
                <a16:creationId xmlns:a16="http://schemas.microsoft.com/office/drawing/2014/main" id="{91B26717-E94B-7E93-2FFE-9E9C9D442756}"/>
              </a:ext>
            </a:extLst>
          </p:cNvPr>
          <p:cNvSpPr>
            <a:spLocks noGrp="1"/>
          </p:cNvSpPr>
          <p:nvPr>
            <p:ph idx="1"/>
          </p:nvPr>
        </p:nvSpPr>
        <p:spPr/>
        <p:txBody>
          <a:bodyPr>
            <a:normAutofit/>
          </a:bodyPr>
          <a:lstStyle/>
          <a:p>
            <a:pPr marL="0" indent="0">
              <a:buNone/>
            </a:pPr>
            <a:r>
              <a:rPr lang="en-US" sz="2000" b="1" dirty="0">
                <a:hlinkClick r:id="rId2"/>
              </a:rPr>
              <a:t>https://vispef.uni-lj.si/peful_ang/</a:t>
            </a:r>
            <a:r>
              <a:rPr lang="sl-SI" sz="2000" b="1" dirty="0"/>
              <a:t> </a:t>
            </a:r>
            <a:r>
              <a:rPr lang="en-US" sz="2000" b="1" dirty="0"/>
              <a:t> </a:t>
            </a:r>
            <a:br>
              <a:rPr lang="en-US" sz="2000" b="1" dirty="0"/>
            </a:br>
            <a:r>
              <a:rPr lang="en-US" sz="2000" b="1" dirty="0"/>
              <a:t>Use your Digital ID of the University of Ljubljana!</a:t>
            </a:r>
          </a:p>
          <a:p>
            <a:endParaRPr lang="en-US" sz="2000" dirty="0"/>
          </a:p>
          <a:p>
            <a:r>
              <a:rPr lang="en-US" sz="2000" dirty="0"/>
              <a:t>The System includes:</a:t>
            </a:r>
          </a:p>
          <a:p>
            <a:pPr lvl="1"/>
            <a:r>
              <a:rPr lang="en-US" sz="2000" dirty="0"/>
              <a:t>My Data (Important: please check if you have all your chosen courses enabled in the information system!) </a:t>
            </a:r>
          </a:p>
          <a:p>
            <a:pPr lvl="1"/>
            <a:r>
              <a:rPr lang="en-US" sz="2000" dirty="0"/>
              <a:t>Exams (exam registration 3 days before the exam!), withdraw from exam, exam dates, exam results) </a:t>
            </a:r>
          </a:p>
          <a:p>
            <a:endParaRPr lang="sl-SI" sz="2000" dirty="0"/>
          </a:p>
        </p:txBody>
      </p:sp>
    </p:spTree>
    <p:extLst>
      <p:ext uri="{BB962C8B-B14F-4D97-AF65-F5344CB8AC3E}">
        <p14:creationId xmlns:p14="http://schemas.microsoft.com/office/powerpoint/2010/main" val="872960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BB4DF5-A61D-216F-A374-659A8C19FC53}"/>
              </a:ext>
            </a:extLst>
          </p:cNvPr>
          <p:cNvSpPr>
            <a:spLocks noGrp="1"/>
          </p:cNvSpPr>
          <p:nvPr>
            <p:ph type="title"/>
          </p:nvPr>
        </p:nvSpPr>
        <p:spPr/>
        <p:txBody>
          <a:bodyPr/>
          <a:lstStyle/>
          <a:p>
            <a:r>
              <a:rPr lang="sl-SI" dirty="0" err="1"/>
              <a:t>Virtual</a:t>
            </a:r>
            <a:r>
              <a:rPr lang="sl-SI" dirty="0"/>
              <a:t> </a:t>
            </a:r>
            <a:r>
              <a:rPr lang="sl-SI" dirty="0" err="1"/>
              <a:t>Classroom</a:t>
            </a:r>
            <a:r>
              <a:rPr lang="sl-SI" dirty="0"/>
              <a:t> („</a:t>
            </a:r>
            <a:r>
              <a:rPr lang="sl-SI" dirty="0" err="1"/>
              <a:t>Moodle</a:t>
            </a:r>
            <a:r>
              <a:rPr lang="sl-SI" dirty="0"/>
              <a:t>“)</a:t>
            </a:r>
          </a:p>
        </p:txBody>
      </p:sp>
      <p:sp>
        <p:nvSpPr>
          <p:cNvPr id="3" name="Označba mesta vsebine 2">
            <a:extLst>
              <a:ext uri="{FF2B5EF4-FFF2-40B4-BE49-F238E27FC236}">
                <a16:creationId xmlns:a16="http://schemas.microsoft.com/office/drawing/2014/main" id="{3102DE53-01A8-8717-967B-A5AF7F32A614}"/>
              </a:ext>
            </a:extLst>
          </p:cNvPr>
          <p:cNvSpPr>
            <a:spLocks noGrp="1"/>
          </p:cNvSpPr>
          <p:nvPr>
            <p:ph idx="1"/>
          </p:nvPr>
        </p:nvSpPr>
        <p:spPr/>
        <p:txBody>
          <a:bodyPr>
            <a:normAutofit/>
          </a:bodyPr>
          <a:lstStyle/>
          <a:p>
            <a:pPr marL="0" indent="0">
              <a:buNone/>
            </a:pPr>
            <a:r>
              <a:rPr lang="en-US" sz="2000" b="1" dirty="0">
                <a:hlinkClick r:id="rId2"/>
              </a:rPr>
              <a:t>https://ucilnice.arnes.si/course/index.php?categoryid=8263&amp;lang=en</a:t>
            </a:r>
            <a:r>
              <a:rPr lang="sl-SI" sz="2000" b="1" dirty="0"/>
              <a:t> </a:t>
            </a:r>
            <a:r>
              <a:rPr lang="en-US" sz="2000" b="1" dirty="0"/>
              <a:t> </a:t>
            </a:r>
            <a:br>
              <a:rPr lang="en-US" sz="2000" b="1" dirty="0"/>
            </a:br>
            <a:r>
              <a:rPr lang="en-US" sz="2000" b="1" dirty="0"/>
              <a:t>Use your Digital ID of the University of Ljubljana!</a:t>
            </a:r>
          </a:p>
          <a:p>
            <a:endParaRPr lang="en-US" sz="2000" dirty="0"/>
          </a:p>
          <a:p>
            <a:r>
              <a:rPr lang="en-US" sz="2000" dirty="0"/>
              <a:t>Virtual Classroom is used by professors in the courses (for literature, assignments etc.)</a:t>
            </a:r>
          </a:p>
          <a:p>
            <a:r>
              <a:rPr lang="en-US" sz="2000" dirty="0"/>
              <a:t>Some courses are additionally locked by „enrolment key“. Each professor will give it to you.</a:t>
            </a:r>
          </a:p>
          <a:p>
            <a:endParaRPr lang="sl-SI" sz="2000" dirty="0"/>
          </a:p>
        </p:txBody>
      </p:sp>
    </p:spTree>
    <p:extLst>
      <p:ext uri="{BB962C8B-B14F-4D97-AF65-F5344CB8AC3E}">
        <p14:creationId xmlns:p14="http://schemas.microsoft.com/office/powerpoint/2010/main" val="3260079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16BB67F7-6007-8727-A9B4-2B04ECCB7818}"/>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Both links on Homepage</a:t>
            </a:r>
          </a:p>
        </p:txBody>
      </p:sp>
      <p:pic>
        <p:nvPicPr>
          <p:cNvPr id="5" name="Slika 4">
            <a:extLst>
              <a:ext uri="{FF2B5EF4-FFF2-40B4-BE49-F238E27FC236}">
                <a16:creationId xmlns:a16="http://schemas.microsoft.com/office/drawing/2014/main" id="{5F805BC0-E2FF-E3E4-3BE4-1C4BB3CEBFA8}"/>
              </a:ext>
            </a:extLst>
          </p:cNvPr>
          <p:cNvPicPr>
            <a:picLocks noChangeAspect="1"/>
          </p:cNvPicPr>
          <p:nvPr/>
        </p:nvPicPr>
        <p:blipFill>
          <a:blip r:embed="rId2"/>
          <a:stretch>
            <a:fillRect/>
          </a:stretch>
        </p:blipFill>
        <p:spPr>
          <a:xfrm>
            <a:off x="0" y="1596508"/>
            <a:ext cx="12229271" cy="5920520"/>
          </a:xfrm>
          <a:prstGeom prst="rect">
            <a:avLst/>
          </a:prstGeom>
        </p:spPr>
      </p:pic>
    </p:spTree>
    <p:extLst>
      <p:ext uri="{BB962C8B-B14F-4D97-AF65-F5344CB8AC3E}">
        <p14:creationId xmlns:p14="http://schemas.microsoft.com/office/powerpoint/2010/main" val="4116276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105" name="Group 4104">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4106"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4107"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4108"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4109"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4110"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4111"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4112"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4113"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4114"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4115"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4116"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4117"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4119" name="Group 4118">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4120"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4121"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4122"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4123"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4124"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4125"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4126"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4127"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4128"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4129"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4130"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4131"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49EFE28D-1D5B-458F-DF84-3EC5844868DF}"/>
              </a:ext>
            </a:extLst>
          </p:cNvPr>
          <p:cNvSpPr>
            <a:spLocks noGrp="1"/>
          </p:cNvSpPr>
          <p:nvPr>
            <p:ph type="title"/>
          </p:nvPr>
        </p:nvSpPr>
        <p:spPr>
          <a:xfrm>
            <a:off x="6483096" y="624110"/>
            <a:ext cx="5021516" cy="1280890"/>
          </a:xfrm>
        </p:spPr>
        <p:txBody>
          <a:bodyPr>
            <a:normAutofit/>
          </a:bodyPr>
          <a:lstStyle/>
          <a:p>
            <a:r>
              <a:rPr lang="sl-SI"/>
              <a:t>Sport at Faculty of Education</a:t>
            </a:r>
            <a:endParaRPr lang="sl-SI" dirty="0"/>
          </a:p>
        </p:txBody>
      </p:sp>
      <p:sp>
        <p:nvSpPr>
          <p:cNvPr id="4133" name="Rectangle 4132">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35"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4098" name="Picture 2" descr="Katedra za šport | Pedagoška fakulteta">
            <a:extLst>
              <a:ext uri="{FF2B5EF4-FFF2-40B4-BE49-F238E27FC236}">
                <a16:creationId xmlns:a16="http://schemas.microsoft.com/office/drawing/2014/main" id="{D6013B93-2D61-F954-ECA3-B1A283F7E3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99" r="2" b="2"/>
          <a:stretch/>
        </p:blipFill>
        <p:spPr bwMode="auto">
          <a:xfrm>
            <a:off x="-1555" y="1731"/>
            <a:ext cx="467109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značba mesta vsebine 2">
            <a:extLst>
              <a:ext uri="{FF2B5EF4-FFF2-40B4-BE49-F238E27FC236}">
                <a16:creationId xmlns:a16="http://schemas.microsoft.com/office/drawing/2014/main" id="{6405A254-5E1A-6DAC-B972-796A6C726FE8}"/>
              </a:ext>
            </a:extLst>
          </p:cNvPr>
          <p:cNvSpPr>
            <a:spLocks noGrp="1"/>
          </p:cNvSpPr>
          <p:nvPr>
            <p:ph idx="1"/>
          </p:nvPr>
        </p:nvSpPr>
        <p:spPr>
          <a:xfrm>
            <a:off x="6438191" y="2133600"/>
            <a:ext cx="5066419" cy="3777622"/>
          </a:xfrm>
        </p:spPr>
        <p:txBody>
          <a:bodyPr>
            <a:normAutofit/>
          </a:bodyPr>
          <a:lstStyle/>
          <a:p>
            <a:r>
              <a:rPr lang="en-US" sz="2400" dirty="0"/>
              <a:t>Recreational sport at the Faculty of Education – for further information please contact: </a:t>
            </a:r>
          </a:p>
          <a:p>
            <a:endParaRPr lang="en-US" sz="2400" dirty="0"/>
          </a:p>
          <a:p>
            <a:pPr marL="0" indent="0">
              <a:buNone/>
            </a:pPr>
            <a:r>
              <a:rPr lang="en-US" sz="2400" dirty="0"/>
              <a:t>Luka </a:t>
            </a:r>
            <a:r>
              <a:rPr lang="en-US" sz="2400" dirty="0" err="1"/>
              <a:t>Leitinger</a:t>
            </a:r>
            <a:endParaRPr lang="en-US" sz="2400" dirty="0"/>
          </a:p>
          <a:p>
            <a:pPr marL="0" indent="0">
              <a:buNone/>
            </a:pPr>
            <a:r>
              <a:rPr lang="en-US" sz="2400" dirty="0"/>
              <a:t>Luka.Leitinger@pef.uni-lj.si </a:t>
            </a:r>
          </a:p>
          <a:p>
            <a:endParaRPr lang="sl-SI" sz="2400" dirty="0"/>
          </a:p>
        </p:txBody>
      </p:sp>
    </p:spTree>
    <p:extLst>
      <p:ext uri="{BB962C8B-B14F-4D97-AF65-F5344CB8AC3E}">
        <p14:creationId xmlns:p14="http://schemas.microsoft.com/office/powerpoint/2010/main" val="3176578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63516C8-F227-4B77-9AA7-61B9A0B78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126E2C1-6C6E-DCEF-4D24-6C0EEB706DD4}"/>
              </a:ext>
            </a:extLst>
          </p:cNvPr>
          <p:cNvSpPr>
            <a:spLocks noGrp="1"/>
          </p:cNvSpPr>
          <p:nvPr>
            <p:ph type="title"/>
          </p:nvPr>
        </p:nvSpPr>
        <p:spPr>
          <a:xfrm>
            <a:off x="2592925" y="3979877"/>
            <a:ext cx="8911687" cy="778589"/>
          </a:xfrm>
        </p:spPr>
        <p:txBody>
          <a:bodyPr anchor="b">
            <a:normAutofit/>
          </a:bodyPr>
          <a:lstStyle/>
          <a:p>
            <a:r>
              <a:rPr lang="sl-SI" sz="2800"/>
              <a:t>Schedule</a:t>
            </a:r>
          </a:p>
        </p:txBody>
      </p:sp>
      <p:sp>
        <p:nvSpPr>
          <p:cNvPr id="20" name="Rectangle 11">
            <a:extLst>
              <a:ext uri="{FF2B5EF4-FFF2-40B4-BE49-F238E27FC236}">
                <a16:creationId xmlns:a16="http://schemas.microsoft.com/office/drawing/2014/main" id="{D91B420C-C4C8-44DF-96B2-FBD101464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59434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pic>
        <p:nvPicPr>
          <p:cNvPr id="5" name="Slika 4" descr="Slika, ki vsebuje besede besedilo, posnetek zaslona, pisava, vrstica&#10;&#10;Opis je samodejno ustvarjen">
            <a:extLst>
              <a:ext uri="{FF2B5EF4-FFF2-40B4-BE49-F238E27FC236}">
                <a16:creationId xmlns:a16="http://schemas.microsoft.com/office/drawing/2014/main" id="{F7EB5ED5-8485-4F97-ECCA-C532FCE65D55}"/>
              </a:ext>
            </a:extLst>
          </p:cNvPr>
          <p:cNvPicPr>
            <a:picLocks noChangeAspect="1"/>
          </p:cNvPicPr>
          <p:nvPr/>
        </p:nvPicPr>
        <p:blipFill>
          <a:blip r:embed="rId2"/>
          <a:stretch>
            <a:fillRect/>
          </a:stretch>
        </p:blipFill>
        <p:spPr>
          <a:xfrm>
            <a:off x="2580799" y="615880"/>
            <a:ext cx="7482168" cy="3217333"/>
          </a:xfrm>
          <a:prstGeom prst="rect">
            <a:avLst/>
          </a:prstGeom>
        </p:spPr>
      </p:pic>
      <p:sp>
        <p:nvSpPr>
          <p:cNvPr id="14" name="Freeform 33">
            <a:extLst>
              <a:ext uri="{FF2B5EF4-FFF2-40B4-BE49-F238E27FC236}">
                <a16:creationId xmlns:a16="http://schemas.microsoft.com/office/drawing/2014/main" id="{070928B1-3E69-44AC-A1EE-B4E4270A7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6917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sl-SI"/>
          </a:p>
        </p:txBody>
      </p:sp>
      <p:sp>
        <p:nvSpPr>
          <p:cNvPr id="3" name="Označba mesta vsebine 2">
            <a:extLst>
              <a:ext uri="{FF2B5EF4-FFF2-40B4-BE49-F238E27FC236}">
                <a16:creationId xmlns:a16="http://schemas.microsoft.com/office/drawing/2014/main" id="{15AAB18C-5FBE-F15A-4BF0-4C14A89FB7BD}"/>
              </a:ext>
            </a:extLst>
          </p:cNvPr>
          <p:cNvSpPr>
            <a:spLocks noGrp="1"/>
          </p:cNvSpPr>
          <p:nvPr>
            <p:ph idx="1"/>
          </p:nvPr>
        </p:nvSpPr>
        <p:spPr>
          <a:xfrm>
            <a:off x="2589212" y="4845585"/>
            <a:ext cx="8915400" cy="1280890"/>
          </a:xfrm>
        </p:spPr>
        <p:txBody>
          <a:bodyPr>
            <a:normAutofit/>
          </a:bodyPr>
          <a:lstStyle/>
          <a:p>
            <a:r>
              <a:rPr lang="en-GB" b="1">
                <a:hlinkClick r:id="rId3"/>
              </a:rPr>
              <a:t>https://www.pef.uni-lj.si/en/exchange-students/courses-in-english/</a:t>
            </a:r>
            <a:r>
              <a:rPr lang="sl-SI" b="1"/>
              <a:t> </a:t>
            </a:r>
            <a:endParaRPr lang="en-GB" b="1"/>
          </a:p>
          <a:p>
            <a:pPr marL="0" indent="0">
              <a:buNone/>
            </a:pPr>
            <a:endParaRPr lang="sl-SI" dirty="0"/>
          </a:p>
        </p:txBody>
      </p:sp>
    </p:spTree>
    <p:extLst>
      <p:ext uri="{BB962C8B-B14F-4D97-AF65-F5344CB8AC3E}">
        <p14:creationId xmlns:p14="http://schemas.microsoft.com/office/powerpoint/2010/main" val="3024219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466879">
            <a:off x="5210094" y="335161"/>
            <a:ext cx="5217045" cy="3912785"/>
          </a:xfrm>
          <a:prstGeom prst="rect">
            <a:avLst/>
          </a:prstGeom>
          <a:noFill/>
          <a:extLst>
            <a:ext uri="{909E8E84-426E-40DD-AFC4-6F175D3DCCD1}">
              <a14:hiddenFill xmlns:a14="http://schemas.microsoft.com/office/drawing/2010/main">
                <a:solidFill>
                  <a:srgbClr val="FFFFFF"/>
                </a:solidFill>
              </a14:hiddenFill>
            </a:ext>
          </a:extLst>
        </p:spPr>
      </p:pic>
      <p:sp>
        <p:nvSpPr>
          <p:cNvPr id="5" name="Naslov 1"/>
          <p:cNvSpPr txBox="1">
            <a:spLocks/>
          </p:cNvSpPr>
          <p:nvPr/>
        </p:nvSpPr>
        <p:spPr>
          <a:xfrm rot="470136">
            <a:off x="2051431" y="3789451"/>
            <a:ext cx="5373216" cy="124651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200" b="1" kern="1200">
                <a:solidFill>
                  <a:schemeClr val="accent5">
                    <a:lumMod val="75000"/>
                  </a:schemeClr>
                </a:solidFill>
                <a:latin typeface="Garamond" pitchFamily="18" charset="0"/>
                <a:ea typeface="+mj-ea"/>
                <a:cs typeface="+mj-cs"/>
              </a:defRPr>
            </a:lvl1pPr>
          </a:lstStyle>
          <a:p>
            <a:pPr>
              <a:lnSpc>
                <a:spcPct val="84000"/>
              </a:lnSpc>
              <a:spcBef>
                <a:spcPts val="0"/>
              </a:spcBef>
            </a:pPr>
            <a:r>
              <a:rPr lang="en-US" sz="9150" kern="1400" dirty="0">
                <a:solidFill>
                  <a:srgbClr val="C4262E"/>
                </a:solidFill>
              </a:rPr>
              <a:t>LIBRARY</a:t>
            </a:r>
            <a:r>
              <a:rPr lang="en-US" sz="9975" kern="1400" dirty="0">
                <a:solidFill>
                  <a:srgbClr val="4D4D4D"/>
                </a:solidFill>
                <a:latin typeface="Arial" panose="020B0604020202020204" pitchFamily="34" charset="0"/>
              </a:rPr>
              <a:t> </a:t>
            </a:r>
            <a:endParaRPr lang="sl-SI" sz="9975" dirty="0">
              <a:solidFill>
                <a:srgbClr val="4BACC6">
                  <a:lumMod val="75000"/>
                </a:srgbClr>
              </a:solidFill>
            </a:endParaRPr>
          </a:p>
        </p:txBody>
      </p:sp>
      <p:sp>
        <p:nvSpPr>
          <p:cNvPr id="6" name="PoljeZBesedilom 5"/>
          <p:cNvSpPr txBox="1"/>
          <p:nvPr/>
        </p:nvSpPr>
        <p:spPr>
          <a:xfrm>
            <a:off x="2495600" y="5168437"/>
            <a:ext cx="6120680" cy="1477328"/>
          </a:xfrm>
          <a:prstGeom prst="rect">
            <a:avLst/>
          </a:prstGeom>
          <a:noFill/>
        </p:spPr>
        <p:txBody>
          <a:bodyPr wrap="square" rtlCol="0">
            <a:spAutoFit/>
          </a:bodyPr>
          <a:lstStyle/>
          <a:p>
            <a:pPr algn="ctr" defTabSz="914400"/>
            <a:r>
              <a:rPr lang="sl-SI" sz="3000" b="1" dirty="0" err="1">
                <a:solidFill>
                  <a:prstClr val="black"/>
                </a:solidFill>
                <a:latin typeface="Garamond" panose="02020404030301010803" pitchFamily="18" charset="0"/>
              </a:rPr>
              <a:t>Librarian</a:t>
            </a:r>
            <a:r>
              <a:rPr lang="sl-SI" sz="3000" b="1" dirty="0">
                <a:solidFill>
                  <a:prstClr val="black"/>
                </a:solidFill>
                <a:latin typeface="Garamond" panose="02020404030301010803" pitchFamily="18" charset="0"/>
              </a:rPr>
              <a:t> </a:t>
            </a:r>
            <a:r>
              <a:rPr lang="sl-SI" sz="3000" b="1" dirty="0" err="1">
                <a:solidFill>
                  <a:prstClr val="black"/>
                </a:solidFill>
                <a:latin typeface="Garamond" panose="02020404030301010803" pitchFamily="18" charset="0"/>
              </a:rPr>
              <a:t>for</a:t>
            </a:r>
            <a:r>
              <a:rPr lang="sl-SI" sz="3000" b="1" dirty="0">
                <a:solidFill>
                  <a:prstClr val="black"/>
                </a:solidFill>
                <a:latin typeface="Garamond" panose="02020404030301010803" pitchFamily="18" charset="0"/>
              </a:rPr>
              <a:t> </a:t>
            </a:r>
            <a:r>
              <a:rPr lang="sl-SI" sz="3000" b="1" dirty="0" err="1">
                <a:solidFill>
                  <a:prstClr val="black"/>
                </a:solidFill>
                <a:latin typeface="Garamond" panose="02020404030301010803" pitchFamily="18" charset="0"/>
              </a:rPr>
              <a:t>Erasmus</a:t>
            </a:r>
            <a:r>
              <a:rPr lang="sl-SI" sz="3000" b="1" dirty="0">
                <a:solidFill>
                  <a:prstClr val="black"/>
                </a:solidFill>
                <a:latin typeface="Garamond" panose="02020404030301010803" pitchFamily="18" charset="0"/>
              </a:rPr>
              <a:t> </a:t>
            </a:r>
            <a:r>
              <a:rPr lang="sl-SI" sz="3000" b="1" dirty="0" err="1">
                <a:solidFill>
                  <a:prstClr val="black"/>
                </a:solidFill>
                <a:latin typeface="Garamond" panose="02020404030301010803" pitchFamily="18" charset="0"/>
              </a:rPr>
              <a:t>students</a:t>
            </a:r>
            <a:r>
              <a:rPr lang="sl-SI" sz="3000" b="1" dirty="0">
                <a:solidFill>
                  <a:prstClr val="black"/>
                </a:solidFill>
                <a:latin typeface="Garamond" panose="02020404030301010803" pitchFamily="18" charset="0"/>
              </a:rPr>
              <a:t> – Milena Repa</a:t>
            </a:r>
          </a:p>
          <a:p>
            <a:pPr algn="ctr" defTabSz="914400"/>
            <a:r>
              <a:rPr lang="sl-SI" sz="3000" b="1" dirty="0">
                <a:solidFill>
                  <a:prstClr val="black"/>
                </a:solidFill>
                <a:latin typeface="Garamond" panose="02020404030301010803" pitchFamily="18" charset="0"/>
              </a:rPr>
              <a:t>milena.repa@pef.uni-lj.si</a:t>
            </a:r>
          </a:p>
        </p:txBody>
      </p:sp>
      <p:pic>
        <p:nvPicPr>
          <p:cNvPr id="1026" name="Picture 2">
            <a:hlinkClick r:id="rId3"/>
            <a:extLst>
              <a:ext uri="{FF2B5EF4-FFF2-40B4-BE49-F238E27FC236}">
                <a16:creationId xmlns:a16="http://schemas.microsoft.com/office/drawing/2014/main" id="{71CF36FA-8F2F-454F-53B6-C6FD1C004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3634" y="1511367"/>
            <a:ext cx="531490" cy="53149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hlinkClick r:id="rId5"/>
            <a:extLst>
              <a:ext uri="{FF2B5EF4-FFF2-40B4-BE49-F238E27FC236}">
                <a16:creationId xmlns:a16="http://schemas.microsoft.com/office/drawing/2014/main" id="{395B7E79-1F69-F00D-8205-3D9CBA7A4C5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7377" y="1495977"/>
            <a:ext cx="531490" cy="531490"/>
          </a:xfrm>
          <a:prstGeom prst="rect">
            <a:avLst/>
          </a:prstGeom>
          <a:noFill/>
          <a:extLst>
            <a:ext uri="{909E8E84-426E-40DD-AFC4-6F175D3DCCD1}">
              <a14:hiddenFill xmlns:a14="http://schemas.microsoft.com/office/drawing/2010/main">
                <a:solidFill>
                  <a:srgbClr val="FFFFFF"/>
                </a:solidFill>
              </a14:hiddenFill>
            </a:ext>
          </a:extLst>
        </p:spPr>
      </p:pic>
      <p:sp>
        <p:nvSpPr>
          <p:cNvPr id="2" name="PoljeZBesedilom 1">
            <a:extLst>
              <a:ext uri="{FF2B5EF4-FFF2-40B4-BE49-F238E27FC236}">
                <a16:creationId xmlns:a16="http://schemas.microsoft.com/office/drawing/2014/main" id="{B5306A8E-2C49-BF33-97F2-EBAB1E918DA1}"/>
              </a:ext>
            </a:extLst>
          </p:cNvPr>
          <p:cNvSpPr txBox="1"/>
          <p:nvPr/>
        </p:nvSpPr>
        <p:spPr>
          <a:xfrm>
            <a:off x="1919537" y="2069779"/>
            <a:ext cx="1201055" cy="307777"/>
          </a:xfrm>
          <a:prstGeom prst="rect">
            <a:avLst/>
          </a:prstGeom>
          <a:noFill/>
        </p:spPr>
        <p:txBody>
          <a:bodyPr wrap="square" rtlCol="0">
            <a:spAutoFit/>
          </a:bodyPr>
          <a:lstStyle/>
          <a:p>
            <a:pPr defTabSz="914400"/>
            <a:r>
              <a:rPr lang="sl-SI" sz="1400" b="1" dirty="0" err="1">
                <a:solidFill>
                  <a:prstClr val="black"/>
                </a:solidFill>
                <a:latin typeface="Garamond" panose="02020404030301010803" pitchFamily="18" charset="0"/>
              </a:rPr>
              <a:t>knjiznica.pef</a:t>
            </a:r>
            <a:endParaRPr lang="sl-SI" sz="1400" b="1" dirty="0">
              <a:solidFill>
                <a:prstClr val="black"/>
              </a:solidFill>
              <a:latin typeface="Garamond" panose="02020404030301010803" pitchFamily="18" charset="0"/>
            </a:endParaRPr>
          </a:p>
        </p:txBody>
      </p:sp>
      <p:sp>
        <p:nvSpPr>
          <p:cNvPr id="3" name="PoljeZBesedilom 2">
            <a:extLst>
              <a:ext uri="{FF2B5EF4-FFF2-40B4-BE49-F238E27FC236}">
                <a16:creationId xmlns:a16="http://schemas.microsoft.com/office/drawing/2014/main" id="{E69CB23A-B7DE-2870-E99C-E782AD08BBFD}"/>
              </a:ext>
            </a:extLst>
          </p:cNvPr>
          <p:cNvSpPr txBox="1"/>
          <p:nvPr/>
        </p:nvSpPr>
        <p:spPr>
          <a:xfrm>
            <a:off x="3117055" y="2091525"/>
            <a:ext cx="1647800" cy="307777"/>
          </a:xfrm>
          <a:prstGeom prst="rect">
            <a:avLst/>
          </a:prstGeom>
          <a:noFill/>
        </p:spPr>
        <p:txBody>
          <a:bodyPr wrap="square" rtlCol="0">
            <a:spAutoFit/>
          </a:bodyPr>
          <a:lstStyle/>
          <a:p>
            <a:pPr defTabSz="914400"/>
            <a:r>
              <a:rPr lang="sl-SI" sz="1400" b="1" dirty="0">
                <a:solidFill>
                  <a:prstClr val="black"/>
                </a:solidFill>
                <a:latin typeface="Garamond" panose="02020404030301010803" pitchFamily="18" charset="0"/>
              </a:rPr>
              <a:t>Knjižnica UL PEF</a:t>
            </a:r>
          </a:p>
        </p:txBody>
      </p:sp>
    </p:spTree>
    <p:extLst>
      <p:ext uri="{BB962C8B-B14F-4D97-AF65-F5344CB8AC3E}">
        <p14:creationId xmlns:p14="http://schemas.microsoft.com/office/powerpoint/2010/main" val="3766063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http://images0.zurnal24.si/slika-_original-1358713124-840788.jpg">
            <a:extLst>
              <a:ext uri="{FF2B5EF4-FFF2-40B4-BE49-F238E27FC236}">
                <a16:creationId xmlns:a16="http://schemas.microsoft.com/office/drawing/2014/main" id="{84DDF1E6-3BEB-9E2B-D84E-7CB6C07CE116}"/>
              </a:ext>
            </a:extLst>
          </p:cNvPr>
          <p:cNvPicPr>
            <a:picLocks noChangeAspect="1" noChangeArrowheads="1"/>
          </p:cNvPicPr>
          <p:nvPr/>
        </p:nvPicPr>
        <p:blipFill rotWithShape="1">
          <a:blip r:embed="rId2" cstate="print"/>
          <a:srcRect l="11588" r="14688" b="-1"/>
          <a:stretch/>
        </p:blipFill>
        <p:spPr bwMode="auto">
          <a:xfrm>
            <a:off x="1" y="10"/>
            <a:ext cx="7574440" cy="6857990"/>
          </a:xfrm>
          <a:prstGeom prst="rect">
            <a:avLst/>
          </a:prstGeom>
          <a:noFill/>
        </p:spPr>
      </p:pic>
      <p:sp>
        <p:nvSpPr>
          <p:cNvPr id="11"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5B7E6A2E-0301-EE93-1BFB-8F20A49077FA}"/>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About the University of Ljubljana</a:t>
            </a:r>
          </a:p>
        </p:txBody>
      </p:sp>
      <p:sp>
        <p:nvSpPr>
          <p:cNvPr id="3" name="Označba mesta vsebine 2">
            <a:extLst>
              <a:ext uri="{FF2B5EF4-FFF2-40B4-BE49-F238E27FC236}">
                <a16:creationId xmlns:a16="http://schemas.microsoft.com/office/drawing/2014/main" id="{5DD2D4A4-2B45-C281-E931-A4C964C58D51}"/>
              </a:ext>
            </a:extLst>
          </p:cNvPr>
          <p:cNvSpPr>
            <a:spLocks noGrp="1"/>
          </p:cNvSpPr>
          <p:nvPr>
            <p:ph idx="1"/>
          </p:nvPr>
        </p:nvSpPr>
        <p:spPr>
          <a:xfrm>
            <a:off x="7860770" y="2017668"/>
            <a:ext cx="3750205" cy="3857816"/>
          </a:xfrm>
        </p:spPr>
        <p:txBody>
          <a:bodyPr>
            <a:normAutofit/>
          </a:bodyPr>
          <a:lstStyle/>
          <a:p>
            <a:r>
              <a:rPr lang="en-US">
                <a:solidFill>
                  <a:schemeClr val="tx1">
                    <a:lumMod val="95000"/>
                    <a:lumOff val="5000"/>
                  </a:schemeClr>
                </a:solidFill>
              </a:rPr>
              <a:t>Established in </a:t>
            </a:r>
            <a:r>
              <a:rPr lang="en-US" b="1">
                <a:solidFill>
                  <a:schemeClr val="tx1">
                    <a:lumMod val="95000"/>
                    <a:lumOff val="5000"/>
                  </a:schemeClr>
                </a:solidFill>
              </a:rPr>
              <a:t>1919</a:t>
            </a:r>
            <a:r>
              <a:rPr lang="en-US">
                <a:solidFill>
                  <a:schemeClr val="tx1">
                    <a:lumMod val="95000"/>
                    <a:lumOff val="5000"/>
                  </a:schemeClr>
                </a:solidFill>
              </a:rPr>
              <a:t>.</a:t>
            </a:r>
          </a:p>
          <a:p>
            <a:r>
              <a:rPr lang="en-US">
                <a:solidFill>
                  <a:schemeClr val="tx1">
                    <a:lumMod val="95000"/>
                    <a:lumOff val="5000"/>
                  </a:schemeClr>
                </a:solidFill>
              </a:rPr>
              <a:t>Among </a:t>
            </a:r>
            <a:r>
              <a:rPr lang="en-US" b="1">
                <a:solidFill>
                  <a:schemeClr val="tx1">
                    <a:lumMod val="95000"/>
                    <a:lumOff val="5000"/>
                  </a:schemeClr>
                </a:solidFill>
              </a:rPr>
              <a:t>500</a:t>
            </a:r>
            <a:r>
              <a:rPr lang="en-US">
                <a:solidFill>
                  <a:schemeClr val="tx1">
                    <a:lumMod val="95000"/>
                    <a:lumOff val="5000"/>
                  </a:schemeClr>
                </a:solidFill>
              </a:rPr>
              <a:t> </a:t>
            </a:r>
            <a:r>
              <a:rPr lang="en-US" b="1">
                <a:solidFill>
                  <a:schemeClr val="tx1">
                    <a:lumMod val="95000"/>
                    <a:lumOff val="5000"/>
                  </a:schemeClr>
                </a:solidFill>
              </a:rPr>
              <a:t>best world's universities</a:t>
            </a:r>
            <a:r>
              <a:rPr lang="en-US">
                <a:solidFill>
                  <a:schemeClr val="tx1">
                    <a:lumMod val="95000"/>
                    <a:lumOff val="5000"/>
                  </a:schemeClr>
                </a:solidFill>
              </a:rPr>
              <a:t> on the </a:t>
            </a:r>
            <a:r>
              <a:rPr lang="en-US" i="1">
                <a:solidFill>
                  <a:schemeClr val="tx1">
                    <a:lumMod val="95000"/>
                    <a:lumOff val="5000"/>
                  </a:schemeClr>
                </a:solidFill>
              </a:rPr>
              <a:t>Shanghai</a:t>
            </a:r>
            <a:r>
              <a:rPr lang="en-US">
                <a:solidFill>
                  <a:schemeClr val="tx1">
                    <a:lumMod val="95000"/>
                    <a:lumOff val="5000"/>
                  </a:schemeClr>
                </a:solidFill>
              </a:rPr>
              <a:t>, </a:t>
            </a:r>
            <a:r>
              <a:rPr lang="sl-SI" i="1">
                <a:solidFill>
                  <a:schemeClr val="tx1">
                    <a:lumMod val="95000"/>
                    <a:lumOff val="5000"/>
                  </a:schemeClr>
                </a:solidFill>
              </a:rPr>
              <a:t>T</a:t>
            </a:r>
            <a:r>
              <a:rPr lang="en-US" i="1">
                <a:solidFill>
                  <a:schemeClr val="tx1">
                    <a:lumMod val="95000"/>
                    <a:lumOff val="5000"/>
                  </a:schemeClr>
                </a:solidFill>
              </a:rPr>
              <a:t>imes</a:t>
            </a:r>
            <a:r>
              <a:rPr lang="en-US">
                <a:solidFill>
                  <a:schemeClr val="tx1">
                    <a:lumMod val="95000"/>
                    <a:lumOff val="5000"/>
                  </a:schemeClr>
                </a:solidFill>
              </a:rPr>
              <a:t> and </a:t>
            </a:r>
            <a:r>
              <a:rPr lang="en-US" i="1">
                <a:solidFill>
                  <a:schemeClr val="tx1">
                    <a:lumMod val="95000"/>
                    <a:lumOff val="5000"/>
                  </a:schemeClr>
                </a:solidFill>
              </a:rPr>
              <a:t>Webometrics</a:t>
            </a:r>
            <a:r>
              <a:rPr lang="en-US">
                <a:solidFill>
                  <a:schemeClr val="tx1">
                    <a:lumMod val="95000"/>
                    <a:lumOff val="5000"/>
                  </a:schemeClr>
                </a:solidFill>
              </a:rPr>
              <a:t> ranking lists.</a:t>
            </a:r>
          </a:p>
          <a:p>
            <a:r>
              <a:rPr lang="en-US" b="1">
                <a:solidFill>
                  <a:schemeClr val="tx1">
                    <a:lumMod val="95000"/>
                    <a:lumOff val="5000"/>
                  </a:schemeClr>
                </a:solidFill>
              </a:rPr>
              <a:t>26 full Members </a:t>
            </a:r>
            <a:r>
              <a:rPr lang="en-US">
                <a:solidFill>
                  <a:schemeClr val="tx1">
                    <a:lumMod val="95000"/>
                    <a:lumOff val="5000"/>
                  </a:schemeClr>
                </a:solidFill>
              </a:rPr>
              <a:t>(3 art academies and 23 faculties) </a:t>
            </a:r>
            <a:endParaRPr lang="sl-SI">
              <a:solidFill>
                <a:schemeClr val="tx1">
                  <a:lumMod val="95000"/>
                  <a:lumOff val="5000"/>
                </a:schemeClr>
              </a:solidFill>
            </a:endParaRPr>
          </a:p>
          <a:p>
            <a:r>
              <a:rPr lang="en-US">
                <a:solidFill>
                  <a:schemeClr val="tx1">
                    <a:lumMod val="95000"/>
                    <a:lumOff val="5000"/>
                  </a:schemeClr>
                </a:solidFill>
              </a:rPr>
              <a:t>Number of staff: </a:t>
            </a:r>
            <a:r>
              <a:rPr lang="en-US" b="1">
                <a:solidFill>
                  <a:schemeClr val="tx1">
                    <a:lumMod val="95000"/>
                    <a:lumOff val="5000"/>
                  </a:schemeClr>
                </a:solidFill>
              </a:rPr>
              <a:t>5.972</a:t>
            </a:r>
            <a:endParaRPr lang="en-US">
              <a:solidFill>
                <a:schemeClr val="tx1">
                  <a:lumMod val="95000"/>
                  <a:lumOff val="5000"/>
                </a:schemeClr>
              </a:solidFill>
            </a:endParaRPr>
          </a:p>
          <a:p>
            <a:r>
              <a:rPr lang="en-US">
                <a:solidFill>
                  <a:schemeClr val="tx1">
                    <a:lumMod val="95000"/>
                    <a:lumOff val="5000"/>
                  </a:schemeClr>
                </a:solidFill>
              </a:rPr>
              <a:t>Number of students: </a:t>
            </a:r>
            <a:r>
              <a:rPr lang="en-US" b="1">
                <a:solidFill>
                  <a:schemeClr val="tx1">
                    <a:lumMod val="95000"/>
                    <a:lumOff val="5000"/>
                  </a:schemeClr>
                </a:solidFill>
              </a:rPr>
              <a:t>48.822</a:t>
            </a:r>
            <a:endParaRPr lang="sl-SI">
              <a:solidFill>
                <a:schemeClr val="tx1">
                  <a:lumMod val="95000"/>
                  <a:lumOff val="5000"/>
                </a:schemeClr>
              </a:solidFill>
            </a:endParaRPr>
          </a:p>
          <a:p>
            <a:pPr marL="0" indent="0">
              <a:buNone/>
            </a:pPr>
            <a:endParaRPr lang="sl-SI">
              <a:solidFill>
                <a:schemeClr val="tx1">
                  <a:lumMod val="95000"/>
                  <a:lumOff val="5000"/>
                </a:schemeClr>
              </a:solidFill>
            </a:endParaRPr>
          </a:p>
        </p:txBody>
      </p:sp>
    </p:spTree>
    <p:extLst>
      <p:ext uri="{BB962C8B-B14F-4D97-AF65-F5344CB8AC3E}">
        <p14:creationId xmlns:p14="http://schemas.microsoft.com/office/powerpoint/2010/main" val="351840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p:cNvSpPr txBox="1"/>
          <p:nvPr/>
        </p:nvSpPr>
        <p:spPr>
          <a:xfrm>
            <a:off x="8287654" y="831349"/>
            <a:ext cx="1969600" cy="584775"/>
          </a:xfrm>
          <a:prstGeom prst="rect">
            <a:avLst/>
          </a:prstGeom>
          <a:noFill/>
        </p:spPr>
        <p:txBody>
          <a:bodyPr wrap="square" rtlCol="0">
            <a:spAutoFit/>
          </a:bodyPr>
          <a:lstStyle/>
          <a:p>
            <a:pPr algn="ctr" defTabSz="914400"/>
            <a:r>
              <a:rPr lang="sl-SI" sz="3200" dirty="0">
                <a:solidFill>
                  <a:prstClr val="black"/>
                </a:solidFill>
                <a:latin typeface="Garamond" panose="02020404030301010803" pitchFamily="18" charset="0"/>
              </a:rPr>
              <a:t>4th </a:t>
            </a:r>
            <a:r>
              <a:rPr lang="sl-SI" sz="3200" dirty="0" err="1">
                <a:solidFill>
                  <a:prstClr val="black"/>
                </a:solidFill>
                <a:latin typeface="Garamond" panose="02020404030301010803" pitchFamily="18" charset="0"/>
              </a:rPr>
              <a:t>floor</a:t>
            </a:r>
            <a:endParaRPr lang="sl-SI" sz="3200" dirty="0">
              <a:solidFill>
                <a:prstClr val="black"/>
              </a:solidFill>
              <a:latin typeface="Garamond" panose="02020404030301010803" pitchFamily="18" charset="0"/>
            </a:endParaRPr>
          </a:p>
        </p:txBody>
      </p:sp>
      <p:sp>
        <p:nvSpPr>
          <p:cNvPr id="2" name="Označba mesta vsebine 1"/>
          <p:cNvSpPr>
            <a:spLocks noGrp="1"/>
          </p:cNvSpPr>
          <p:nvPr>
            <p:ph idx="1"/>
          </p:nvPr>
        </p:nvSpPr>
        <p:spPr>
          <a:xfrm>
            <a:off x="8400256" y="1844824"/>
            <a:ext cx="2269728" cy="3168352"/>
          </a:xfrm>
        </p:spPr>
        <p:txBody>
          <a:bodyPr>
            <a:normAutofit fontScale="92500" lnSpcReduction="10000"/>
          </a:bodyPr>
          <a:lstStyle/>
          <a:p>
            <a:pPr marL="0" indent="0" algn="ctr">
              <a:buNone/>
            </a:pPr>
            <a:r>
              <a:rPr lang="sl-SI" sz="3500" dirty="0" err="1"/>
              <a:t>Monday</a:t>
            </a:r>
            <a:r>
              <a:rPr lang="sl-SI" sz="3500" dirty="0"/>
              <a:t> to </a:t>
            </a:r>
            <a:r>
              <a:rPr lang="sl-SI" sz="3500" dirty="0" err="1"/>
              <a:t>Friday</a:t>
            </a:r>
            <a:r>
              <a:rPr lang="sl-SI" sz="3500" dirty="0"/>
              <a:t> </a:t>
            </a:r>
          </a:p>
          <a:p>
            <a:pPr marL="0" indent="0" algn="ctr">
              <a:buNone/>
            </a:pPr>
            <a:r>
              <a:rPr lang="sl-SI" sz="3500" dirty="0"/>
              <a:t>7.30 – 19.00 </a:t>
            </a:r>
          </a:p>
          <a:p>
            <a:pPr marL="0" indent="0" algn="ctr">
              <a:buNone/>
            </a:pPr>
            <a:endParaRPr lang="sl-SI" sz="3500" dirty="0"/>
          </a:p>
          <a:p>
            <a:pPr marL="0" indent="0" algn="ctr">
              <a:buNone/>
            </a:pPr>
            <a:r>
              <a:rPr lang="sl-SI" sz="3500" dirty="0" err="1"/>
              <a:t>Saturday</a:t>
            </a:r>
            <a:r>
              <a:rPr lang="sl-SI" sz="3500" dirty="0"/>
              <a:t> </a:t>
            </a:r>
          </a:p>
          <a:p>
            <a:pPr marL="0" indent="0" algn="ctr">
              <a:buNone/>
            </a:pPr>
            <a:r>
              <a:rPr lang="sl-SI" sz="3500" dirty="0"/>
              <a:t>7.00 – 14.00</a:t>
            </a:r>
          </a:p>
          <a:p>
            <a:pPr marL="0" indent="0">
              <a:buNone/>
            </a:pPr>
            <a:endParaRPr lang="sl-SI" sz="4500" dirty="0"/>
          </a:p>
        </p:txBody>
      </p:sp>
      <p:sp>
        <p:nvSpPr>
          <p:cNvPr id="3" name="PoljeZBesedilom 2">
            <a:hlinkClick r:id="rId3"/>
          </p:cNvPr>
          <p:cNvSpPr txBox="1"/>
          <p:nvPr/>
        </p:nvSpPr>
        <p:spPr>
          <a:xfrm>
            <a:off x="3719736" y="61909"/>
            <a:ext cx="4824536" cy="769441"/>
          </a:xfrm>
          <a:prstGeom prst="rect">
            <a:avLst/>
          </a:prstGeom>
          <a:noFill/>
        </p:spPr>
        <p:txBody>
          <a:bodyPr wrap="square" rtlCol="0">
            <a:spAutoFit/>
          </a:bodyPr>
          <a:lstStyle/>
          <a:p>
            <a:pPr algn="ctr" defTabSz="914400"/>
            <a:r>
              <a:rPr lang="sl-SI" sz="4400" b="1" dirty="0" err="1">
                <a:solidFill>
                  <a:srgbClr val="0066FF"/>
                </a:solidFill>
                <a:latin typeface="Garamond" panose="02020404030301010803" pitchFamily="18" charset="0"/>
                <a:hlinkClick r:id="rId4"/>
              </a:rPr>
              <a:t>Library</a:t>
            </a:r>
            <a:endParaRPr lang="sl-SI" sz="4400" b="1" dirty="0">
              <a:solidFill>
                <a:srgbClr val="0066FF"/>
              </a:solidFill>
              <a:latin typeface="Garamond" panose="02020404030301010803" pitchFamily="18" charset="0"/>
            </a:endParaRPr>
          </a:p>
        </p:txBody>
      </p:sp>
      <p:pic>
        <p:nvPicPr>
          <p:cNvPr id="5" name="Slika 4">
            <a:extLst>
              <a:ext uri="{FF2B5EF4-FFF2-40B4-BE49-F238E27FC236}">
                <a16:creationId xmlns:a16="http://schemas.microsoft.com/office/drawing/2014/main" id="{BF1BD49F-CE82-E318-F00C-A5CE8D548929}"/>
              </a:ext>
            </a:extLst>
          </p:cNvPr>
          <p:cNvPicPr>
            <a:picLocks noChangeAspect="1"/>
          </p:cNvPicPr>
          <p:nvPr/>
        </p:nvPicPr>
        <p:blipFill rotWithShape="1">
          <a:blip r:embed="rId5"/>
          <a:srcRect b="1269"/>
          <a:stretch/>
        </p:blipFill>
        <p:spPr>
          <a:xfrm>
            <a:off x="1528300" y="831348"/>
            <a:ext cx="7047288" cy="5910021"/>
          </a:xfrm>
          <a:prstGeom prst="rect">
            <a:avLst/>
          </a:prstGeom>
        </p:spPr>
      </p:pic>
    </p:spTree>
    <p:extLst>
      <p:ext uri="{BB962C8B-B14F-4D97-AF65-F5344CB8AC3E}">
        <p14:creationId xmlns:p14="http://schemas.microsoft.com/office/powerpoint/2010/main" val="2368206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99456" y="87524"/>
            <a:ext cx="9900592" cy="1605211"/>
          </a:xfrm>
        </p:spPr>
        <p:txBody>
          <a:bodyPr>
            <a:normAutofit fontScale="90000"/>
          </a:bodyPr>
          <a:lstStyle/>
          <a:p>
            <a:r>
              <a:rPr lang="sl-SI" sz="4400" dirty="0">
                <a:solidFill>
                  <a:srgbClr val="0066FF"/>
                </a:solidFill>
                <a:hlinkClick r:id="rId2"/>
              </a:rPr>
              <a:t>COBISS+</a:t>
            </a:r>
            <a:r>
              <a:rPr lang="sl-SI" sz="4400" dirty="0">
                <a:solidFill>
                  <a:srgbClr val="0066FF"/>
                </a:solidFill>
              </a:rPr>
              <a:t> </a:t>
            </a:r>
            <a:br>
              <a:rPr lang="sl-SI" sz="4400" dirty="0">
                <a:solidFill>
                  <a:srgbClr val="0066FF"/>
                </a:solidFill>
              </a:rPr>
            </a:br>
            <a:r>
              <a:rPr lang="sl-SI" sz="4400" dirty="0" err="1">
                <a:solidFill>
                  <a:srgbClr val="0066FF"/>
                </a:solidFill>
              </a:rPr>
              <a:t>National</a:t>
            </a:r>
            <a:r>
              <a:rPr lang="sl-SI" sz="4400" dirty="0">
                <a:solidFill>
                  <a:srgbClr val="0066FF"/>
                </a:solidFill>
              </a:rPr>
              <a:t> </a:t>
            </a:r>
            <a:r>
              <a:rPr lang="sl-SI" sz="4400" dirty="0" err="1">
                <a:solidFill>
                  <a:srgbClr val="0066FF"/>
                </a:solidFill>
              </a:rPr>
              <a:t>library</a:t>
            </a:r>
            <a:r>
              <a:rPr lang="sl-SI" sz="4400" dirty="0">
                <a:solidFill>
                  <a:srgbClr val="0066FF"/>
                </a:solidFill>
              </a:rPr>
              <a:t> management </a:t>
            </a:r>
            <a:r>
              <a:rPr lang="sl-SI" sz="4400" dirty="0" err="1">
                <a:solidFill>
                  <a:srgbClr val="0066FF"/>
                </a:solidFill>
              </a:rPr>
              <a:t>system</a:t>
            </a:r>
            <a:br>
              <a:rPr lang="sl-SI" sz="4400" dirty="0">
                <a:solidFill>
                  <a:srgbClr val="0066FF"/>
                </a:solidFill>
              </a:rPr>
            </a:br>
            <a:endParaRPr lang="sl-SI" sz="4400" dirty="0">
              <a:solidFill>
                <a:srgbClr val="0066FF"/>
              </a:solidFill>
            </a:endParaRPr>
          </a:p>
        </p:txBody>
      </p:sp>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512" y="1268760"/>
            <a:ext cx="6991521" cy="5400600"/>
          </a:xfrm>
          <a:prstGeom prst="rect">
            <a:avLst/>
          </a:prstGeom>
        </p:spPr>
      </p:pic>
      <p:cxnSp>
        <p:nvCxnSpPr>
          <p:cNvPr id="7" name="Raven puščični povezovalnik 6"/>
          <p:cNvCxnSpPr>
            <a:stCxn id="15" idx="1"/>
          </p:cNvCxnSpPr>
          <p:nvPr/>
        </p:nvCxnSpPr>
        <p:spPr>
          <a:xfrm flipH="1" flipV="1">
            <a:off x="4151784" y="2871866"/>
            <a:ext cx="4693214" cy="128186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9" name="Elipsa 8"/>
          <p:cNvSpPr/>
          <p:nvPr/>
        </p:nvSpPr>
        <p:spPr>
          <a:xfrm>
            <a:off x="5199272" y="6237312"/>
            <a:ext cx="53668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l-SI">
              <a:solidFill>
                <a:prstClr val="white"/>
              </a:solidFill>
              <a:latin typeface="Calibri"/>
            </a:endParaRPr>
          </a:p>
        </p:txBody>
      </p:sp>
      <p:cxnSp>
        <p:nvCxnSpPr>
          <p:cNvPr id="11" name="Raven puščični povezovalnik 10"/>
          <p:cNvCxnSpPr/>
          <p:nvPr/>
        </p:nvCxnSpPr>
        <p:spPr>
          <a:xfrm flipH="1">
            <a:off x="5735960" y="4941168"/>
            <a:ext cx="3109038" cy="1296144"/>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2" name="PoljeZBesedilom 11"/>
          <p:cNvSpPr txBox="1"/>
          <p:nvPr/>
        </p:nvSpPr>
        <p:spPr>
          <a:xfrm>
            <a:off x="8844998" y="4571836"/>
            <a:ext cx="1823002" cy="369332"/>
          </a:xfrm>
          <a:prstGeom prst="rect">
            <a:avLst/>
          </a:prstGeom>
          <a:noFill/>
        </p:spPr>
        <p:txBody>
          <a:bodyPr wrap="square" rtlCol="0">
            <a:spAutoFit/>
          </a:bodyPr>
          <a:lstStyle/>
          <a:p>
            <a:pPr defTabSz="914400"/>
            <a:r>
              <a:rPr lang="sl-SI" dirty="0" err="1">
                <a:solidFill>
                  <a:prstClr val="black"/>
                </a:solidFill>
                <a:latin typeface="Garamond" panose="02020404030301010803" pitchFamily="18" charset="0"/>
              </a:rPr>
              <a:t>Language</a:t>
            </a:r>
            <a:r>
              <a:rPr lang="sl-SI" dirty="0">
                <a:solidFill>
                  <a:prstClr val="black"/>
                </a:solidFill>
                <a:latin typeface="Garamond" panose="02020404030301010803" pitchFamily="18" charset="0"/>
              </a:rPr>
              <a:t>: </a:t>
            </a:r>
            <a:r>
              <a:rPr lang="sl-SI" dirty="0" err="1">
                <a:solidFill>
                  <a:prstClr val="black"/>
                </a:solidFill>
                <a:latin typeface="Garamond" panose="02020404030301010803" pitchFamily="18" charset="0"/>
              </a:rPr>
              <a:t>English</a:t>
            </a:r>
            <a:endParaRPr lang="sl-SI" dirty="0">
              <a:solidFill>
                <a:prstClr val="black"/>
              </a:solidFill>
              <a:latin typeface="Garamond" panose="02020404030301010803" pitchFamily="18" charset="0"/>
            </a:endParaRPr>
          </a:p>
        </p:txBody>
      </p:sp>
      <p:sp>
        <p:nvSpPr>
          <p:cNvPr id="15" name="PoljeZBesedilom 14"/>
          <p:cNvSpPr txBox="1"/>
          <p:nvPr/>
        </p:nvSpPr>
        <p:spPr>
          <a:xfrm>
            <a:off x="8844998" y="3969060"/>
            <a:ext cx="1561020" cy="369332"/>
          </a:xfrm>
          <a:prstGeom prst="rect">
            <a:avLst/>
          </a:prstGeom>
          <a:noFill/>
        </p:spPr>
        <p:txBody>
          <a:bodyPr wrap="square" rtlCol="0">
            <a:spAutoFit/>
          </a:bodyPr>
          <a:lstStyle/>
          <a:p>
            <a:pPr defTabSz="914400"/>
            <a:r>
              <a:rPr lang="sl-SI" dirty="0" err="1">
                <a:solidFill>
                  <a:prstClr val="black"/>
                </a:solidFill>
                <a:latin typeface="Garamond" panose="02020404030301010803" pitchFamily="18" charset="0"/>
              </a:rPr>
              <a:t>Acronym</a:t>
            </a:r>
            <a:r>
              <a:rPr lang="sl-SI" dirty="0">
                <a:solidFill>
                  <a:prstClr val="black"/>
                </a:solidFill>
                <a:latin typeface="Garamond" panose="02020404030301010803" pitchFamily="18" charset="0"/>
              </a:rPr>
              <a:t>: </a:t>
            </a:r>
            <a:r>
              <a:rPr lang="sl-SI" dirty="0" err="1">
                <a:solidFill>
                  <a:prstClr val="black"/>
                </a:solidFill>
                <a:latin typeface="Garamond" panose="02020404030301010803" pitchFamily="18" charset="0"/>
              </a:rPr>
              <a:t>peflj</a:t>
            </a:r>
            <a:endParaRPr lang="sl-SI" dirty="0">
              <a:solidFill>
                <a:prstClr val="black"/>
              </a:solidFill>
              <a:latin typeface="Garamond" panose="02020404030301010803" pitchFamily="18" charset="0"/>
            </a:endParaRPr>
          </a:p>
        </p:txBody>
      </p:sp>
      <p:sp>
        <p:nvSpPr>
          <p:cNvPr id="16" name="Pravokotnik 15"/>
          <p:cNvSpPr/>
          <p:nvPr/>
        </p:nvSpPr>
        <p:spPr>
          <a:xfrm>
            <a:off x="6600056" y="1124744"/>
            <a:ext cx="1080120"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sl-SI">
              <a:solidFill>
                <a:prstClr val="white"/>
              </a:solidFill>
              <a:latin typeface="Calibri"/>
            </a:endParaRPr>
          </a:p>
        </p:txBody>
      </p:sp>
      <p:sp>
        <p:nvSpPr>
          <p:cNvPr id="17" name="PoljeZBesedilom 16"/>
          <p:cNvSpPr txBox="1"/>
          <p:nvPr/>
        </p:nvSpPr>
        <p:spPr>
          <a:xfrm>
            <a:off x="8363744" y="1569373"/>
            <a:ext cx="2304256" cy="646331"/>
          </a:xfrm>
          <a:prstGeom prst="rect">
            <a:avLst/>
          </a:prstGeom>
          <a:noFill/>
        </p:spPr>
        <p:txBody>
          <a:bodyPr wrap="square" rtlCol="0">
            <a:spAutoFit/>
          </a:bodyPr>
          <a:lstStyle/>
          <a:p>
            <a:pPr marL="285750" indent="-285750" defTabSz="914400">
              <a:buFont typeface="Garamond" panose="02020404030301010803" pitchFamily="18" charset="0"/>
              <a:buChar char="☺"/>
            </a:pPr>
            <a:r>
              <a:rPr lang="sl-SI" dirty="0" err="1">
                <a:solidFill>
                  <a:prstClr val="black"/>
                </a:solidFill>
                <a:latin typeface="Garamond" panose="02020404030301010803" pitchFamily="18" charset="0"/>
              </a:rPr>
              <a:t>Login</a:t>
            </a:r>
            <a:endParaRPr lang="sl-SI" dirty="0">
              <a:solidFill>
                <a:prstClr val="black"/>
              </a:solidFill>
              <a:latin typeface="Garamond" panose="02020404030301010803" pitchFamily="18" charset="0"/>
            </a:endParaRPr>
          </a:p>
          <a:p>
            <a:pPr marL="285750" indent="-285750" defTabSz="914400">
              <a:buFont typeface="Garamond" panose="02020404030301010803" pitchFamily="18" charset="0"/>
              <a:buChar char="☺"/>
            </a:pPr>
            <a:r>
              <a:rPr lang="sl-SI" dirty="0" err="1">
                <a:solidFill>
                  <a:prstClr val="black"/>
                </a:solidFill>
                <a:latin typeface="Garamond" panose="02020404030301010803" pitchFamily="18" charset="0"/>
              </a:rPr>
              <a:t>Online</a:t>
            </a:r>
            <a:r>
              <a:rPr lang="sl-SI" dirty="0">
                <a:solidFill>
                  <a:prstClr val="black"/>
                </a:solidFill>
                <a:latin typeface="Garamond" panose="02020404030301010803" pitchFamily="18" charset="0"/>
              </a:rPr>
              <a:t> </a:t>
            </a:r>
            <a:r>
              <a:rPr lang="sl-SI" dirty="0" err="1">
                <a:solidFill>
                  <a:prstClr val="black"/>
                </a:solidFill>
                <a:latin typeface="Garamond" panose="02020404030301010803" pitchFamily="18" charset="0"/>
              </a:rPr>
              <a:t>registration</a:t>
            </a:r>
            <a:endParaRPr lang="sl-SI" dirty="0">
              <a:solidFill>
                <a:prstClr val="black"/>
              </a:solidFill>
              <a:latin typeface="Garamond" panose="02020404030301010803" pitchFamily="18" charset="0"/>
            </a:endParaRPr>
          </a:p>
        </p:txBody>
      </p:sp>
      <p:cxnSp>
        <p:nvCxnSpPr>
          <p:cNvPr id="19" name="Raven puščični povezovalnik 18"/>
          <p:cNvCxnSpPr/>
          <p:nvPr/>
        </p:nvCxnSpPr>
        <p:spPr>
          <a:xfrm>
            <a:off x="7680177" y="1700808"/>
            <a:ext cx="761265" cy="26712"/>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20" name="PoljeZBesedilom 19"/>
          <p:cNvSpPr txBox="1"/>
          <p:nvPr/>
        </p:nvSpPr>
        <p:spPr>
          <a:xfrm>
            <a:off x="8693895" y="2486386"/>
            <a:ext cx="1981055" cy="369332"/>
          </a:xfrm>
          <a:prstGeom prst="rect">
            <a:avLst/>
          </a:prstGeom>
          <a:noFill/>
        </p:spPr>
        <p:txBody>
          <a:bodyPr wrap="square" rtlCol="0">
            <a:spAutoFit/>
          </a:bodyPr>
          <a:lstStyle/>
          <a:p>
            <a:pPr defTabSz="914400"/>
            <a:r>
              <a:rPr lang="sl-SI" dirty="0" err="1">
                <a:solidFill>
                  <a:prstClr val="black"/>
                </a:solidFill>
                <a:latin typeface="Garamond" panose="02020404030301010803" pitchFamily="18" charset="0"/>
              </a:rPr>
              <a:t>Choose</a:t>
            </a:r>
            <a:r>
              <a:rPr lang="sl-SI" dirty="0">
                <a:solidFill>
                  <a:prstClr val="black"/>
                </a:solidFill>
                <a:latin typeface="Garamond" panose="02020404030301010803" pitchFamily="18" charset="0"/>
              </a:rPr>
              <a:t>/</a:t>
            </a:r>
            <a:r>
              <a:rPr lang="sl-SI" dirty="0" err="1">
                <a:solidFill>
                  <a:prstClr val="black"/>
                </a:solidFill>
                <a:latin typeface="Garamond" panose="02020404030301010803" pitchFamily="18" charset="0"/>
              </a:rPr>
              <a:t>write</a:t>
            </a:r>
            <a:r>
              <a:rPr lang="sl-SI" dirty="0">
                <a:solidFill>
                  <a:prstClr val="black"/>
                </a:solidFill>
                <a:latin typeface="Calibri"/>
              </a:rPr>
              <a:t> </a:t>
            </a:r>
            <a:r>
              <a:rPr lang="sl-SI" b="1" dirty="0" err="1">
                <a:solidFill>
                  <a:srgbClr val="FF0000"/>
                </a:solidFill>
                <a:latin typeface="Garamond" panose="02020404030301010803" pitchFamily="18" charset="0"/>
              </a:rPr>
              <a:t>peflj</a:t>
            </a:r>
            <a:endParaRPr lang="sl-SI" b="1" dirty="0">
              <a:solidFill>
                <a:srgbClr val="FF0000"/>
              </a:solidFill>
              <a:latin typeface="Garamond" panose="02020404030301010803" pitchFamily="18" charset="0"/>
            </a:endParaRPr>
          </a:p>
        </p:txBody>
      </p:sp>
      <p:sp>
        <p:nvSpPr>
          <p:cNvPr id="21" name="PoljeZBesedilom 20"/>
          <p:cNvSpPr txBox="1"/>
          <p:nvPr/>
        </p:nvSpPr>
        <p:spPr>
          <a:xfrm>
            <a:off x="8673447" y="3278568"/>
            <a:ext cx="2078777" cy="369332"/>
          </a:xfrm>
          <a:prstGeom prst="rect">
            <a:avLst/>
          </a:prstGeom>
          <a:noFill/>
        </p:spPr>
        <p:txBody>
          <a:bodyPr wrap="square" rtlCol="0">
            <a:spAutoFit/>
          </a:bodyPr>
          <a:lstStyle/>
          <a:p>
            <a:pPr defTabSz="914400"/>
            <a:r>
              <a:rPr lang="sl-SI" dirty="0" err="1">
                <a:solidFill>
                  <a:prstClr val="black"/>
                </a:solidFill>
                <a:latin typeface="Garamond" panose="02020404030301010803" pitchFamily="18" charset="0"/>
              </a:rPr>
              <a:t>Your</a:t>
            </a:r>
            <a:r>
              <a:rPr lang="sl-SI" dirty="0">
                <a:solidFill>
                  <a:prstClr val="black"/>
                </a:solidFill>
                <a:latin typeface="Garamond" panose="02020404030301010803" pitchFamily="18" charset="0"/>
              </a:rPr>
              <a:t> </a:t>
            </a:r>
            <a:r>
              <a:rPr lang="sl-SI" dirty="0" err="1">
                <a:solidFill>
                  <a:prstClr val="black"/>
                </a:solidFill>
                <a:latin typeface="Garamond" panose="02020404030301010803" pitchFamily="18" charset="0"/>
              </a:rPr>
              <a:t>digital</a:t>
            </a:r>
            <a:r>
              <a:rPr lang="sl-SI" dirty="0">
                <a:solidFill>
                  <a:prstClr val="black"/>
                </a:solidFill>
                <a:latin typeface="Garamond" panose="02020404030301010803" pitchFamily="18" charset="0"/>
              </a:rPr>
              <a:t> </a:t>
            </a:r>
            <a:r>
              <a:rPr lang="sl-SI" dirty="0" err="1">
                <a:solidFill>
                  <a:prstClr val="black"/>
                </a:solidFill>
                <a:latin typeface="Garamond" panose="02020404030301010803" pitchFamily="18" charset="0"/>
              </a:rPr>
              <a:t>identity</a:t>
            </a:r>
            <a:endParaRPr lang="sl-SI" dirty="0">
              <a:solidFill>
                <a:prstClr val="black"/>
              </a:solidFill>
              <a:latin typeface="Garamond" panose="02020404030301010803" pitchFamily="18" charset="0"/>
            </a:endParaRPr>
          </a:p>
        </p:txBody>
      </p:sp>
      <p:cxnSp>
        <p:nvCxnSpPr>
          <p:cNvPr id="23" name="Raven puščični povezovalnik 22"/>
          <p:cNvCxnSpPr/>
          <p:nvPr/>
        </p:nvCxnSpPr>
        <p:spPr>
          <a:xfrm>
            <a:off x="9582672" y="2215704"/>
            <a:ext cx="0" cy="311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Raven puščični povezovalnik 24"/>
          <p:cNvCxnSpPr/>
          <p:nvPr/>
        </p:nvCxnSpPr>
        <p:spPr>
          <a:xfrm>
            <a:off x="9582672" y="2871867"/>
            <a:ext cx="9128" cy="433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271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703512" y="-1"/>
            <a:ext cx="8964488" cy="1293063"/>
          </a:xfrm>
        </p:spPr>
        <p:txBody>
          <a:bodyPr>
            <a:normAutofit fontScale="90000"/>
          </a:bodyPr>
          <a:lstStyle/>
          <a:p>
            <a:r>
              <a:rPr lang="sl-SI" sz="4400" dirty="0">
                <a:solidFill>
                  <a:srgbClr val="0066FF"/>
                </a:solidFill>
                <a:hlinkClick r:id="rId2"/>
              </a:rPr>
              <a:t>DiKUL</a:t>
            </a:r>
            <a:r>
              <a:rPr lang="sl-SI" sz="4400" dirty="0">
                <a:solidFill>
                  <a:srgbClr val="0066FF"/>
                </a:solidFill>
              </a:rPr>
              <a:t> - </a:t>
            </a:r>
            <a:r>
              <a:rPr lang="sl-SI" dirty="0" err="1">
                <a:solidFill>
                  <a:srgbClr val="0066FF"/>
                </a:solidFill>
              </a:rPr>
              <a:t>Digital</a:t>
            </a:r>
            <a:r>
              <a:rPr lang="sl-SI" dirty="0">
                <a:solidFill>
                  <a:srgbClr val="0066FF"/>
                </a:solidFill>
              </a:rPr>
              <a:t> </a:t>
            </a:r>
            <a:r>
              <a:rPr lang="sl-SI" dirty="0" err="1">
                <a:solidFill>
                  <a:srgbClr val="0066FF"/>
                </a:solidFill>
              </a:rPr>
              <a:t>library</a:t>
            </a:r>
            <a:r>
              <a:rPr lang="sl-SI" dirty="0">
                <a:solidFill>
                  <a:srgbClr val="0066FF"/>
                </a:solidFill>
              </a:rPr>
              <a:t> </a:t>
            </a:r>
            <a:r>
              <a:rPr lang="sl-SI" dirty="0" err="1">
                <a:solidFill>
                  <a:srgbClr val="0066FF"/>
                </a:solidFill>
              </a:rPr>
              <a:t>of</a:t>
            </a:r>
            <a:r>
              <a:rPr lang="sl-SI" dirty="0">
                <a:solidFill>
                  <a:srgbClr val="0066FF"/>
                </a:solidFill>
              </a:rPr>
              <a:t> </a:t>
            </a:r>
            <a:r>
              <a:rPr lang="sl-SI" dirty="0" err="1">
                <a:solidFill>
                  <a:srgbClr val="0066FF"/>
                </a:solidFill>
              </a:rPr>
              <a:t>University</a:t>
            </a:r>
            <a:r>
              <a:rPr lang="sl-SI" dirty="0">
                <a:solidFill>
                  <a:srgbClr val="0066FF"/>
                </a:solidFill>
              </a:rPr>
              <a:t> </a:t>
            </a:r>
            <a:r>
              <a:rPr lang="sl-SI" dirty="0" err="1">
                <a:solidFill>
                  <a:srgbClr val="0066FF"/>
                </a:solidFill>
              </a:rPr>
              <a:t>of</a:t>
            </a:r>
            <a:r>
              <a:rPr lang="sl-SI" dirty="0">
                <a:solidFill>
                  <a:srgbClr val="0066FF"/>
                </a:solidFill>
              </a:rPr>
              <a:t> Ljubljana</a:t>
            </a:r>
            <a:br>
              <a:rPr lang="sl-SI" dirty="0">
                <a:solidFill>
                  <a:srgbClr val="0066FF"/>
                </a:solidFill>
              </a:rPr>
            </a:br>
            <a:endParaRPr lang="sl-SI" dirty="0">
              <a:solidFill>
                <a:srgbClr val="0066FF"/>
              </a:solidFill>
            </a:endParaRPr>
          </a:p>
        </p:txBody>
      </p:sp>
      <p:pic>
        <p:nvPicPr>
          <p:cNvPr id="7" name="Slika 6"/>
          <p:cNvPicPr>
            <a:picLocks noChangeAspect="1"/>
          </p:cNvPicPr>
          <p:nvPr/>
        </p:nvPicPr>
        <p:blipFill rotWithShape="1">
          <a:blip r:embed="rId3"/>
          <a:srcRect l="19682" t="10800" r="20469" b="35301"/>
          <a:stretch/>
        </p:blipFill>
        <p:spPr>
          <a:xfrm>
            <a:off x="2297324" y="908720"/>
            <a:ext cx="7776864" cy="3939596"/>
          </a:xfrm>
          <a:prstGeom prst="rect">
            <a:avLst/>
          </a:prstGeom>
        </p:spPr>
      </p:pic>
      <p:sp>
        <p:nvSpPr>
          <p:cNvPr id="8" name="PoljeZBesedilom 7"/>
          <p:cNvSpPr txBox="1"/>
          <p:nvPr/>
        </p:nvSpPr>
        <p:spPr>
          <a:xfrm>
            <a:off x="1847528" y="5157192"/>
            <a:ext cx="6768752" cy="1569660"/>
          </a:xfrm>
          <a:prstGeom prst="rect">
            <a:avLst/>
          </a:prstGeom>
          <a:noFill/>
        </p:spPr>
        <p:txBody>
          <a:bodyPr wrap="square" rtlCol="0">
            <a:spAutoFit/>
          </a:bodyPr>
          <a:lstStyle/>
          <a:p>
            <a:pPr marL="342900" indent="-342900" defTabSz="914400">
              <a:buFont typeface="Garamond" panose="02020404030301010803" pitchFamily="18" charset="0"/>
              <a:buChar char="☺"/>
            </a:pPr>
            <a:r>
              <a:rPr lang="sl-SI" sz="2400" dirty="0">
                <a:solidFill>
                  <a:prstClr val="black"/>
                </a:solidFill>
                <a:latin typeface="Garamond" panose="02020404030301010803" pitchFamily="18" charset="0"/>
              </a:rPr>
              <a:t>Access to </a:t>
            </a:r>
            <a:r>
              <a:rPr lang="sl-SI" sz="2400" dirty="0" err="1">
                <a:solidFill>
                  <a:prstClr val="black"/>
                </a:solidFill>
                <a:latin typeface="Garamond" panose="02020404030301010803" pitchFamily="18" charset="0"/>
              </a:rPr>
              <a:t>foreign</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academic</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journals</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and</a:t>
            </a:r>
            <a:r>
              <a:rPr lang="sl-SI" sz="2400" dirty="0">
                <a:solidFill>
                  <a:prstClr val="black"/>
                </a:solidFill>
                <a:latin typeface="Garamond" panose="02020404030301010803" pitchFamily="18" charset="0"/>
              </a:rPr>
              <a:t> e-</a:t>
            </a:r>
            <a:r>
              <a:rPr lang="sl-SI" sz="2400" dirty="0" err="1">
                <a:solidFill>
                  <a:prstClr val="black"/>
                </a:solidFill>
                <a:latin typeface="Garamond" panose="02020404030301010803" pitchFamily="18" charset="0"/>
              </a:rPr>
              <a:t>books</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from</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different</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academic</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and</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scientific</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fields</a:t>
            </a:r>
            <a:endParaRPr lang="sl-SI" sz="2400" dirty="0">
              <a:solidFill>
                <a:prstClr val="black"/>
              </a:solidFill>
              <a:latin typeface="Garamond" panose="02020404030301010803" pitchFamily="18" charset="0"/>
            </a:endParaRPr>
          </a:p>
          <a:p>
            <a:pPr marL="342900" indent="-342900" defTabSz="914400">
              <a:buFont typeface="Garamond" panose="02020404030301010803" pitchFamily="18" charset="0"/>
              <a:buChar char="☺"/>
            </a:pPr>
            <a:r>
              <a:rPr lang="sl-SI" sz="2400" dirty="0" err="1">
                <a:solidFill>
                  <a:prstClr val="black"/>
                </a:solidFill>
                <a:latin typeface="Garamond" panose="02020404030301010803" pitchFamily="18" charset="0"/>
              </a:rPr>
              <a:t>Full</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text</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articles</a:t>
            </a:r>
            <a:r>
              <a:rPr lang="sl-SI" sz="2400" dirty="0">
                <a:solidFill>
                  <a:prstClr val="black"/>
                </a:solidFill>
                <a:latin typeface="Garamond" panose="02020404030301010803" pitchFamily="18" charset="0"/>
              </a:rPr>
              <a:t>, open </a:t>
            </a:r>
            <a:r>
              <a:rPr lang="sl-SI" sz="2400" dirty="0" err="1">
                <a:solidFill>
                  <a:prstClr val="black"/>
                </a:solidFill>
                <a:latin typeface="Garamond" panose="02020404030301010803" pitchFamily="18" charset="0"/>
              </a:rPr>
              <a:t>access</a:t>
            </a:r>
            <a:endParaRPr lang="sl-SI" sz="2400" dirty="0">
              <a:solidFill>
                <a:prstClr val="black"/>
              </a:solidFill>
              <a:latin typeface="Garamond" panose="02020404030301010803" pitchFamily="18" charset="0"/>
            </a:endParaRPr>
          </a:p>
          <a:p>
            <a:pPr marL="342900" indent="-342900" defTabSz="914400">
              <a:buFont typeface="Garamond" panose="02020404030301010803" pitchFamily="18" charset="0"/>
              <a:buChar char="☺"/>
            </a:pPr>
            <a:r>
              <a:rPr lang="sl-SI" sz="2400" dirty="0" err="1">
                <a:solidFill>
                  <a:prstClr val="black"/>
                </a:solidFill>
                <a:latin typeface="Garamond" panose="02020404030301010803" pitchFamily="18" charset="0"/>
              </a:rPr>
              <a:t>Remote</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access</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with</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your</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digital</a:t>
            </a:r>
            <a:r>
              <a:rPr lang="sl-SI" sz="2400" dirty="0">
                <a:solidFill>
                  <a:prstClr val="black"/>
                </a:solidFill>
                <a:latin typeface="Garamond" panose="02020404030301010803" pitchFamily="18" charset="0"/>
              </a:rPr>
              <a:t> </a:t>
            </a:r>
            <a:r>
              <a:rPr lang="sl-SI" sz="2400" dirty="0" err="1">
                <a:solidFill>
                  <a:prstClr val="black"/>
                </a:solidFill>
                <a:latin typeface="Garamond" panose="02020404030301010803" pitchFamily="18" charset="0"/>
              </a:rPr>
              <a:t>identity</a:t>
            </a:r>
            <a:endParaRPr lang="sl-SI" sz="2400" dirty="0">
              <a:solidFill>
                <a:prstClr val="black"/>
              </a:solidFill>
              <a:latin typeface="Garamond" panose="02020404030301010803" pitchFamily="18" charset="0"/>
            </a:endParaRPr>
          </a:p>
        </p:txBody>
      </p:sp>
    </p:spTree>
    <p:extLst>
      <p:ext uri="{BB962C8B-B14F-4D97-AF65-F5344CB8AC3E}">
        <p14:creationId xmlns:p14="http://schemas.microsoft.com/office/powerpoint/2010/main" val="3022341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zultat iskanja slik za aplikacija mcobis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35961" y="1324657"/>
            <a:ext cx="4678361" cy="390058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5800" y="23854"/>
            <a:ext cx="3088432" cy="1300803"/>
          </a:xfrm>
          <a:prstGeom prst="rect">
            <a:avLst/>
          </a:prstGeom>
        </p:spPr>
      </p:pic>
      <p:grpSp>
        <p:nvGrpSpPr>
          <p:cNvPr id="16" name="Skupina 15"/>
          <p:cNvGrpSpPr/>
          <p:nvPr/>
        </p:nvGrpSpPr>
        <p:grpSpPr>
          <a:xfrm>
            <a:off x="2332583" y="4509120"/>
            <a:ext cx="2170290" cy="2124090"/>
            <a:chOff x="4211960" y="4725144"/>
            <a:chExt cx="2170290" cy="2124090"/>
          </a:xfrm>
        </p:grpSpPr>
        <p:pic>
          <p:nvPicPr>
            <p:cNvPr id="14" name="Slika 13"/>
            <p:cNvPicPr>
              <a:picLocks noChangeAspect="1"/>
            </p:cNvPicPr>
            <p:nvPr/>
          </p:nvPicPr>
          <p:blipFill rotWithShape="1">
            <a:blip r:embed="rId4"/>
            <a:srcRect l="377" r="-377" b="3187"/>
            <a:stretch/>
          </p:blipFill>
          <p:spPr>
            <a:xfrm>
              <a:off x="4215715" y="4725144"/>
              <a:ext cx="2166535" cy="1334091"/>
            </a:xfrm>
            <a:prstGeom prst="rect">
              <a:avLst/>
            </a:prstGeom>
          </p:spPr>
        </p:pic>
        <p:pic>
          <p:nvPicPr>
            <p:cNvPr id="15" name="Slika 14"/>
            <p:cNvPicPr>
              <a:picLocks noChangeAspect="1"/>
            </p:cNvPicPr>
            <p:nvPr/>
          </p:nvPicPr>
          <p:blipFill>
            <a:blip r:embed="rId5"/>
            <a:stretch>
              <a:fillRect/>
            </a:stretch>
          </p:blipFill>
          <p:spPr>
            <a:xfrm>
              <a:off x="4211960" y="6174899"/>
              <a:ext cx="2166536" cy="674335"/>
            </a:xfrm>
            <a:prstGeom prst="rect">
              <a:avLst/>
            </a:prstGeom>
          </p:spPr>
        </p:pic>
      </p:grpSp>
      <p:sp>
        <p:nvSpPr>
          <p:cNvPr id="17" name="PoljeZBesedilom 16"/>
          <p:cNvSpPr txBox="1"/>
          <p:nvPr/>
        </p:nvSpPr>
        <p:spPr>
          <a:xfrm>
            <a:off x="1991544" y="1634267"/>
            <a:ext cx="3412328" cy="2554545"/>
          </a:xfrm>
          <a:prstGeom prst="rect">
            <a:avLst/>
          </a:prstGeom>
          <a:noFill/>
        </p:spPr>
        <p:txBody>
          <a:bodyPr wrap="square" rtlCol="0">
            <a:spAutoFit/>
          </a:bodyPr>
          <a:lstStyle/>
          <a:p>
            <a:pPr marL="457200" indent="-457200" defTabSz="914400">
              <a:buFont typeface="Garamond" panose="02020404030301010803" pitchFamily="18" charset="0"/>
              <a:buChar char="☺"/>
            </a:pPr>
            <a:r>
              <a:rPr lang="sl-SI" sz="3200" dirty="0">
                <a:solidFill>
                  <a:prstClr val="black"/>
                </a:solidFill>
                <a:latin typeface="Garamond" panose="02020404030301010803" pitchFamily="18" charset="0"/>
                <a:hlinkClick r:id="rId6"/>
              </a:rPr>
              <a:t>Mobile </a:t>
            </a:r>
            <a:r>
              <a:rPr lang="sl-SI" sz="3200" dirty="0" err="1">
                <a:solidFill>
                  <a:prstClr val="black"/>
                </a:solidFill>
                <a:latin typeface="Garamond" panose="02020404030301010803" pitchFamily="18" charset="0"/>
                <a:hlinkClick r:id="rId6"/>
              </a:rPr>
              <a:t>library</a:t>
            </a:r>
            <a:r>
              <a:rPr lang="sl-SI" sz="3200" dirty="0">
                <a:solidFill>
                  <a:prstClr val="black"/>
                </a:solidFill>
                <a:latin typeface="Garamond" panose="02020404030301010803" pitchFamily="18" charset="0"/>
                <a:hlinkClick r:id="rId6"/>
              </a:rPr>
              <a:t> </a:t>
            </a:r>
            <a:r>
              <a:rPr lang="sl-SI" sz="3200" dirty="0" err="1">
                <a:solidFill>
                  <a:prstClr val="black"/>
                </a:solidFill>
                <a:latin typeface="Garamond" panose="02020404030301010803" pitchFamily="18" charset="0"/>
                <a:hlinkClick r:id="rId6"/>
              </a:rPr>
              <a:t>catalogue</a:t>
            </a:r>
            <a:endParaRPr lang="sl-SI" sz="3200" dirty="0">
              <a:solidFill>
                <a:prstClr val="black"/>
              </a:solidFill>
              <a:latin typeface="Garamond" panose="02020404030301010803" pitchFamily="18" charset="0"/>
            </a:endParaRPr>
          </a:p>
          <a:p>
            <a:pPr marL="457200" indent="-457200" defTabSz="914400">
              <a:buFont typeface="Garamond" panose="02020404030301010803" pitchFamily="18" charset="0"/>
              <a:buChar char="☺"/>
            </a:pPr>
            <a:endParaRPr lang="sl-SI" sz="3200" dirty="0">
              <a:solidFill>
                <a:prstClr val="black"/>
              </a:solidFill>
              <a:latin typeface="Garamond" panose="02020404030301010803" pitchFamily="18" charset="0"/>
            </a:endParaRPr>
          </a:p>
          <a:p>
            <a:pPr marL="457200" indent="-457200" defTabSz="914400">
              <a:buFont typeface="Garamond" panose="02020404030301010803" pitchFamily="18" charset="0"/>
              <a:buChar char="☺"/>
            </a:pPr>
            <a:r>
              <a:rPr lang="sl-SI" sz="3200" dirty="0" err="1">
                <a:solidFill>
                  <a:prstClr val="black"/>
                </a:solidFill>
                <a:latin typeface="Garamond" panose="02020404030301010803" pitchFamily="18" charset="0"/>
              </a:rPr>
              <a:t>For</a:t>
            </a:r>
            <a:r>
              <a:rPr lang="sl-SI" sz="3200" dirty="0">
                <a:solidFill>
                  <a:prstClr val="black"/>
                </a:solidFill>
                <a:latin typeface="Garamond" panose="02020404030301010803" pitchFamily="18" charset="0"/>
              </a:rPr>
              <a:t> </a:t>
            </a:r>
            <a:r>
              <a:rPr lang="sl-SI" sz="3200" dirty="0" err="1">
                <a:solidFill>
                  <a:prstClr val="black"/>
                </a:solidFill>
                <a:latin typeface="Garamond" panose="02020404030301010803" pitchFamily="18" charset="0"/>
              </a:rPr>
              <a:t>reserving</a:t>
            </a:r>
            <a:r>
              <a:rPr lang="sl-SI" sz="3200" dirty="0">
                <a:solidFill>
                  <a:prstClr val="black"/>
                </a:solidFill>
                <a:latin typeface="Garamond" panose="02020404030301010803" pitchFamily="18" charset="0"/>
              </a:rPr>
              <a:t> </a:t>
            </a:r>
            <a:r>
              <a:rPr lang="sl-SI" sz="3200" dirty="0" err="1">
                <a:solidFill>
                  <a:prstClr val="black"/>
                </a:solidFill>
                <a:latin typeface="Garamond" panose="02020404030301010803" pitchFamily="18" charset="0"/>
              </a:rPr>
              <a:t>or</a:t>
            </a:r>
            <a:r>
              <a:rPr lang="sl-SI" sz="3200" dirty="0">
                <a:solidFill>
                  <a:prstClr val="black"/>
                </a:solidFill>
                <a:latin typeface="Garamond" panose="02020404030301010803" pitchFamily="18" charset="0"/>
              </a:rPr>
              <a:t> </a:t>
            </a:r>
            <a:r>
              <a:rPr lang="sl-SI" sz="3200" dirty="0" err="1">
                <a:solidFill>
                  <a:prstClr val="black"/>
                </a:solidFill>
                <a:latin typeface="Garamond" panose="02020404030301010803" pitchFamily="18" charset="0"/>
              </a:rPr>
              <a:t>renewing</a:t>
            </a:r>
            <a:r>
              <a:rPr lang="sl-SI" sz="3200" dirty="0">
                <a:solidFill>
                  <a:prstClr val="black"/>
                </a:solidFill>
                <a:latin typeface="Garamond" panose="02020404030301010803" pitchFamily="18" charset="0"/>
              </a:rPr>
              <a:t> </a:t>
            </a:r>
            <a:r>
              <a:rPr lang="sl-SI" sz="3200" dirty="0" err="1">
                <a:solidFill>
                  <a:prstClr val="black"/>
                </a:solidFill>
                <a:latin typeface="Garamond" panose="02020404030301010803" pitchFamily="18" charset="0"/>
              </a:rPr>
              <a:t>books</a:t>
            </a:r>
            <a:endParaRPr lang="sl-SI" sz="3200" dirty="0">
              <a:solidFill>
                <a:prstClr val="black"/>
              </a:solidFill>
              <a:latin typeface="Garamond" panose="02020404030301010803" pitchFamily="18" charset="0"/>
            </a:endParaRPr>
          </a:p>
        </p:txBody>
      </p:sp>
    </p:spTree>
    <p:extLst>
      <p:ext uri="{BB962C8B-B14F-4D97-AF65-F5344CB8AC3E}">
        <p14:creationId xmlns:p14="http://schemas.microsoft.com/office/powerpoint/2010/main" val="3565643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a:solidFill>
                  <a:srgbClr val="0066FF"/>
                </a:solidFill>
              </a:rPr>
              <a:t>LIBRARY EDUCATION SERVICES</a:t>
            </a:r>
          </a:p>
        </p:txBody>
      </p:sp>
      <p:sp>
        <p:nvSpPr>
          <p:cNvPr id="3" name="Označba mesta vsebine 2"/>
          <p:cNvSpPr>
            <a:spLocks noGrp="1"/>
          </p:cNvSpPr>
          <p:nvPr>
            <p:ph idx="1"/>
          </p:nvPr>
        </p:nvSpPr>
        <p:spPr/>
        <p:txBody>
          <a:bodyPr/>
          <a:lstStyle/>
          <a:p>
            <a:r>
              <a:rPr lang="sl-SI" dirty="0" err="1"/>
              <a:t>Welcome</a:t>
            </a:r>
            <a:r>
              <a:rPr lang="sl-SI" dirty="0"/>
              <a:t> to </a:t>
            </a:r>
            <a:r>
              <a:rPr lang="sl-SI" dirty="0" err="1"/>
              <a:t>individual</a:t>
            </a:r>
            <a:r>
              <a:rPr lang="sl-SI" dirty="0"/>
              <a:t> </a:t>
            </a:r>
            <a:r>
              <a:rPr lang="sl-SI" dirty="0" err="1"/>
              <a:t>or</a:t>
            </a:r>
            <a:r>
              <a:rPr lang="sl-SI" dirty="0"/>
              <a:t> </a:t>
            </a:r>
            <a:r>
              <a:rPr lang="sl-SI" dirty="0" err="1"/>
              <a:t>group</a:t>
            </a:r>
            <a:r>
              <a:rPr lang="sl-SI" dirty="0"/>
              <a:t> </a:t>
            </a:r>
            <a:r>
              <a:rPr lang="sl-SI" dirty="0" err="1"/>
              <a:t>training</a:t>
            </a:r>
            <a:r>
              <a:rPr lang="sl-SI" dirty="0"/>
              <a:t> </a:t>
            </a:r>
            <a:r>
              <a:rPr lang="sl-SI" dirty="0" err="1"/>
              <a:t>for</a:t>
            </a:r>
            <a:r>
              <a:rPr lang="sl-SI" dirty="0"/>
              <a:t> </a:t>
            </a:r>
            <a:r>
              <a:rPr lang="sl-SI" dirty="0" err="1"/>
              <a:t>library</a:t>
            </a:r>
            <a:r>
              <a:rPr lang="sl-SI" dirty="0"/>
              <a:t> </a:t>
            </a:r>
            <a:r>
              <a:rPr lang="sl-SI" dirty="0" err="1"/>
              <a:t>use</a:t>
            </a:r>
            <a:r>
              <a:rPr lang="sl-SI" dirty="0"/>
              <a:t>.</a:t>
            </a:r>
          </a:p>
          <a:p>
            <a:r>
              <a:rPr lang="sl-SI" dirty="0" err="1"/>
              <a:t>We</a:t>
            </a:r>
            <a:r>
              <a:rPr lang="sl-SI" dirty="0"/>
              <a:t> </a:t>
            </a:r>
            <a:r>
              <a:rPr lang="sl-SI" dirty="0" err="1"/>
              <a:t>adjust</a:t>
            </a:r>
            <a:r>
              <a:rPr lang="sl-SI" dirty="0"/>
              <a:t> </a:t>
            </a:r>
            <a:r>
              <a:rPr lang="sl-SI" dirty="0" err="1"/>
              <a:t>training</a:t>
            </a:r>
            <a:r>
              <a:rPr lang="sl-SI" dirty="0"/>
              <a:t> to </a:t>
            </a:r>
            <a:r>
              <a:rPr lang="sl-SI" dirty="0" err="1"/>
              <a:t>individual</a:t>
            </a:r>
            <a:r>
              <a:rPr lang="sl-SI" dirty="0"/>
              <a:t> </a:t>
            </a:r>
            <a:r>
              <a:rPr lang="sl-SI" dirty="0" err="1"/>
              <a:t>groups</a:t>
            </a:r>
            <a:r>
              <a:rPr lang="sl-SI" dirty="0"/>
              <a:t>, </a:t>
            </a:r>
            <a:r>
              <a:rPr lang="sl-SI" dirty="0" err="1"/>
              <a:t>background</a:t>
            </a:r>
            <a:r>
              <a:rPr lang="sl-SI" dirty="0"/>
              <a:t> </a:t>
            </a:r>
            <a:r>
              <a:rPr lang="sl-SI" dirty="0" err="1"/>
              <a:t>knowledge</a:t>
            </a:r>
            <a:r>
              <a:rPr lang="sl-SI" dirty="0"/>
              <a:t> </a:t>
            </a:r>
            <a:r>
              <a:rPr lang="sl-SI" dirty="0" err="1"/>
              <a:t>and</a:t>
            </a:r>
            <a:r>
              <a:rPr lang="sl-SI" dirty="0"/>
              <a:t> </a:t>
            </a:r>
            <a:r>
              <a:rPr lang="sl-SI" dirty="0" err="1"/>
              <a:t>agreed</a:t>
            </a:r>
            <a:r>
              <a:rPr lang="sl-SI" dirty="0"/>
              <a:t> </a:t>
            </a:r>
            <a:r>
              <a:rPr lang="sl-SI" dirty="0" err="1"/>
              <a:t>topic</a:t>
            </a:r>
            <a:r>
              <a:rPr lang="sl-SI" dirty="0"/>
              <a:t> area.</a:t>
            </a:r>
          </a:p>
          <a:p>
            <a:r>
              <a:rPr lang="sl-SI" dirty="0" err="1"/>
              <a:t>Send</a:t>
            </a:r>
            <a:r>
              <a:rPr lang="sl-SI" dirty="0"/>
              <a:t> </a:t>
            </a:r>
            <a:r>
              <a:rPr lang="sl-SI" dirty="0" err="1"/>
              <a:t>us</a:t>
            </a:r>
            <a:r>
              <a:rPr lang="sl-SI" dirty="0"/>
              <a:t> </a:t>
            </a:r>
            <a:r>
              <a:rPr lang="sl-SI" dirty="0" err="1"/>
              <a:t>an</a:t>
            </a:r>
            <a:r>
              <a:rPr lang="sl-SI" dirty="0"/>
              <a:t> </a:t>
            </a:r>
            <a:r>
              <a:rPr lang="sl-SI" dirty="0" err="1"/>
              <a:t>email</a:t>
            </a:r>
            <a:r>
              <a:rPr lang="sl-SI" dirty="0"/>
              <a:t> on </a:t>
            </a:r>
            <a:r>
              <a:rPr lang="sl-SI" dirty="0">
                <a:hlinkClick r:id="rId2"/>
              </a:rPr>
              <a:t>knjiznica@pef.uni-lj.si</a:t>
            </a:r>
            <a:r>
              <a:rPr lang="sl-SI" dirty="0"/>
              <a:t> </a:t>
            </a:r>
            <a:r>
              <a:rPr lang="sl-SI" dirty="0" err="1"/>
              <a:t>or</a:t>
            </a:r>
            <a:r>
              <a:rPr lang="sl-SI" dirty="0"/>
              <a:t> </a:t>
            </a:r>
            <a:r>
              <a:rPr lang="sl-SI" dirty="0" err="1"/>
              <a:t>ask</a:t>
            </a:r>
            <a:r>
              <a:rPr lang="sl-SI" dirty="0"/>
              <a:t> in </a:t>
            </a:r>
            <a:r>
              <a:rPr lang="sl-SI" dirty="0" err="1"/>
              <a:t>the</a:t>
            </a:r>
            <a:r>
              <a:rPr lang="sl-SI" dirty="0"/>
              <a:t> </a:t>
            </a:r>
            <a:r>
              <a:rPr lang="sl-SI" dirty="0" err="1"/>
              <a:t>library</a:t>
            </a:r>
            <a:r>
              <a:rPr lang="sl-SI" dirty="0"/>
              <a:t>.</a:t>
            </a:r>
          </a:p>
        </p:txBody>
      </p:sp>
    </p:spTree>
    <p:extLst>
      <p:ext uri="{BB962C8B-B14F-4D97-AF65-F5344CB8AC3E}">
        <p14:creationId xmlns:p14="http://schemas.microsoft.com/office/powerpoint/2010/main" val="3057761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a:solidFill>
                  <a:srgbClr val="0066FF"/>
                </a:solidFill>
              </a:rPr>
              <a:t>WELCOME TO THE LIBRARY!</a:t>
            </a:r>
          </a:p>
        </p:txBody>
      </p:sp>
      <p:sp>
        <p:nvSpPr>
          <p:cNvPr id="8" name="Elipsa 7">
            <a:extLst>
              <a:ext uri="{FF2B5EF4-FFF2-40B4-BE49-F238E27FC236}">
                <a16:creationId xmlns:a16="http://schemas.microsoft.com/office/drawing/2014/main" id="{BA1A3E4D-7A8D-1FD7-4F90-33BA35ED4912}"/>
              </a:ext>
            </a:extLst>
          </p:cNvPr>
          <p:cNvSpPr/>
          <p:nvPr/>
        </p:nvSpPr>
        <p:spPr>
          <a:xfrm>
            <a:off x="7079372" y="2708920"/>
            <a:ext cx="3347864" cy="1603574"/>
          </a:xfrm>
          <a:prstGeom prst="ellipse">
            <a:avLst/>
          </a:prstGeom>
          <a:solidFill>
            <a:schemeClr val="accent1">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endParaRPr lang="sl-SI">
              <a:solidFill>
                <a:prstClr val="white"/>
              </a:solidFill>
              <a:latin typeface="Calibri"/>
            </a:endParaRPr>
          </a:p>
        </p:txBody>
      </p:sp>
      <p:sp>
        <p:nvSpPr>
          <p:cNvPr id="3" name="Označba mesta vsebine 2"/>
          <p:cNvSpPr>
            <a:spLocks noGrp="1"/>
          </p:cNvSpPr>
          <p:nvPr>
            <p:ph idx="1"/>
          </p:nvPr>
        </p:nvSpPr>
        <p:spPr/>
        <p:txBody>
          <a:bodyPr/>
          <a:lstStyle/>
          <a:p>
            <a:r>
              <a:rPr lang="sl-SI" dirty="0" err="1"/>
              <a:t>Books</a:t>
            </a:r>
            <a:r>
              <a:rPr lang="sl-SI" dirty="0"/>
              <a:t> </a:t>
            </a:r>
            <a:r>
              <a:rPr lang="sl-SI" dirty="0" err="1"/>
              <a:t>for</a:t>
            </a:r>
            <a:r>
              <a:rPr lang="sl-SI" dirty="0"/>
              <a:t> </a:t>
            </a:r>
            <a:r>
              <a:rPr lang="sl-SI" dirty="0" err="1"/>
              <a:t>leisure</a:t>
            </a:r>
            <a:r>
              <a:rPr lang="sl-SI" dirty="0"/>
              <a:t> time in </a:t>
            </a:r>
            <a:r>
              <a:rPr lang="sl-SI" dirty="0" err="1"/>
              <a:t>English</a:t>
            </a:r>
            <a:endParaRPr lang="sl-SI" dirty="0"/>
          </a:p>
          <a:p>
            <a:endParaRPr lang="sl-SI" dirty="0"/>
          </a:p>
          <a:p>
            <a:r>
              <a:rPr lang="sl-SI" dirty="0" err="1"/>
              <a:t>Reading</a:t>
            </a:r>
            <a:r>
              <a:rPr lang="sl-SI" dirty="0"/>
              <a:t> </a:t>
            </a:r>
            <a:r>
              <a:rPr lang="sl-SI" dirty="0" err="1"/>
              <a:t>room</a:t>
            </a:r>
            <a:r>
              <a:rPr lang="sl-SI" dirty="0"/>
              <a:t> </a:t>
            </a:r>
            <a:r>
              <a:rPr lang="sl-SI" dirty="0" err="1"/>
              <a:t>for</a:t>
            </a:r>
            <a:r>
              <a:rPr lang="sl-SI" dirty="0"/>
              <a:t> </a:t>
            </a:r>
            <a:r>
              <a:rPr lang="sl-SI" dirty="0" err="1"/>
              <a:t>studying</a:t>
            </a:r>
            <a:endParaRPr lang="sl-SI" dirty="0"/>
          </a:p>
          <a:p>
            <a:endParaRPr lang="sl-SI" dirty="0"/>
          </a:p>
          <a:p>
            <a:r>
              <a:rPr lang="sl-SI" dirty="0" err="1"/>
              <a:t>Print</a:t>
            </a:r>
            <a:r>
              <a:rPr lang="sl-SI" dirty="0"/>
              <a:t> </a:t>
            </a:r>
            <a:r>
              <a:rPr lang="sl-SI" dirty="0" err="1"/>
              <a:t>journals</a:t>
            </a:r>
            <a:r>
              <a:rPr lang="sl-SI" dirty="0"/>
              <a:t> in </a:t>
            </a:r>
            <a:r>
              <a:rPr lang="sl-SI" dirty="0" err="1"/>
              <a:t>English</a:t>
            </a:r>
            <a:endParaRPr lang="sl-SI" dirty="0"/>
          </a:p>
          <a:p>
            <a:endParaRPr lang="sl-SI" dirty="0"/>
          </a:p>
          <a:p>
            <a:r>
              <a:rPr lang="sl-SI" dirty="0" err="1"/>
              <a:t>Friendly</a:t>
            </a:r>
            <a:r>
              <a:rPr lang="sl-SI" dirty="0"/>
              <a:t> </a:t>
            </a:r>
            <a:r>
              <a:rPr lang="sl-SI" dirty="0" err="1"/>
              <a:t>librarians</a:t>
            </a:r>
            <a:r>
              <a:rPr lang="sl-SI" dirty="0"/>
              <a:t> </a:t>
            </a:r>
            <a:r>
              <a:rPr lang="sl-SI" dirty="0">
                <a:sym typeface="Wingdings" panose="05000000000000000000" pitchFamily="2" charset="2"/>
              </a:rPr>
              <a:t></a:t>
            </a:r>
            <a:endParaRPr lang="sl-SI" dirty="0"/>
          </a:p>
        </p:txBody>
      </p:sp>
      <p:pic>
        <p:nvPicPr>
          <p:cNvPr id="1026" name="Picture 2" descr="IMG_20210529_101613"/>
          <p:cNvPicPr>
            <a:picLocks noChangeAspect="1" noChangeArrowheads="1"/>
          </p:cNvPicPr>
          <p:nvPr/>
        </p:nvPicPr>
        <p:blipFill>
          <a:blip r:embed="rId2" cstate="print">
            <a:extLst>
              <a:ext uri="{28A0092B-C50C-407E-A947-70E740481C1C}">
                <a14:useLocalDpi xmlns:a14="http://schemas.microsoft.com/office/drawing/2010/main" val="0"/>
              </a:ext>
            </a:extLst>
          </a:blip>
          <a:srcRect l="1181" t="12123" r="33037" b="18504"/>
          <a:stretch>
            <a:fillRect/>
          </a:stretch>
        </p:blipFill>
        <p:spPr bwMode="auto">
          <a:xfrm>
            <a:off x="5841259" y="4783724"/>
            <a:ext cx="2476229" cy="1911634"/>
          </a:xfrm>
          <a:prstGeom prst="rect">
            <a:avLst/>
          </a:prstGeom>
          <a:noFill/>
          <a:ln>
            <a:noFill/>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 name="Picture 2">
            <a:hlinkClick r:id="rId3"/>
            <a:extLst>
              <a:ext uri="{FF2B5EF4-FFF2-40B4-BE49-F238E27FC236}">
                <a16:creationId xmlns:a16="http://schemas.microsoft.com/office/drawing/2014/main" id="{763CF76F-C638-2EA9-CB06-8B118A8763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6616" y="3088358"/>
            <a:ext cx="531490" cy="5314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hlinkClick r:id="rId5"/>
            <a:extLst>
              <a:ext uri="{FF2B5EF4-FFF2-40B4-BE49-F238E27FC236}">
                <a16:creationId xmlns:a16="http://schemas.microsoft.com/office/drawing/2014/main" id="{9487E430-5E79-D51C-9AB1-A9A33C6BFA1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32739" y="3088358"/>
            <a:ext cx="531490" cy="531490"/>
          </a:xfrm>
          <a:prstGeom prst="rect">
            <a:avLst/>
          </a:prstGeom>
          <a:noFill/>
          <a:extLst>
            <a:ext uri="{909E8E84-426E-40DD-AFC4-6F175D3DCCD1}">
              <a14:hiddenFill xmlns:a14="http://schemas.microsoft.com/office/drawing/2010/main">
                <a:solidFill>
                  <a:srgbClr val="FFFFFF"/>
                </a:solidFill>
              </a14:hiddenFill>
            </a:ext>
          </a:extLst>
        </p:spPr>
      </p:pic>
      <p:sp>
        <p:nvSpPr>
          <p:cNvPr id="6" name="PoljeZBesedilom 5">
            <a:extLst>
              <a:ext uri="{FF2B5EF4-FFF2-40B4-BE49-F238E27FC236}">
                <a16:creationId xmlns:a16="http://schemas.microsoft.com/office/drawing/2014/main" id="{7048D27C-2388-958E-5021-7F85BDF2E2D3}"/>
              </a:ext>
            </a:extLst>
          </p:cNvPr>
          <p:cNvSpPr txBox="1"/>
          <p:nvPr/>
        </p:nvSpPr>
        <p:spPr>
          <a:xfrm>
            <a:off x="7400226" y="3648527"/>
            <a:ext cx="1243503" cy="307777"/>
          </a:xfrm>
          <a:prstGeom prst="rect">
            <a:avLst/>
          </a:prstGeom>
          <a:noFill/>
        </p:spPr>
        <p:txBody>
          <a:bodyPr wrap="square" rtlCol="0">
            <a:spAutoFit/>
          </a:bodyPr>
          <a:lstStyle/>
          <a:p>
            <a:pPr defTabSz="914400"/>
            <a:r>
              <a:rPr lang="sl-SI" sz="1400" b="1" dirty="0" err="1">
                <a:solidFill>
                  <a:prstClr val="black"/>
                </a:solidFill>
                <a:latin typeface="Garamond" panose="02020404030301010803" pitchFamily="18" charset="0"/>
              </a:rPr>
              <a:t>knjiznica.pef</a:t>
            </a:r>
            <a:endParaRPr lang="sl-SI" sz="1400" b="1" dirty="0">
              <a:solidFill>
                <a:prstClr val="black"/>
              </a:solidFill>
              <a:latin typeface="Garamond" panose="02020404030301010803" pitchFamily="18" charset="0"/>
            </a:endParaRPr>
          </a:p>
        </p:txBody>
      </p:sp>
      <p:sp>
        <p:nvSpPr>
          <p:cNvPr id="7" name="PoljeZBesedilom 6">
            <a:extLst>
              <a:ext uri="{FF2B5EF4-FFF2-40B4-BE49-F238E27FC236}">
                <a16:creationId xmlns:a16="http://schemas.microsoft.com/office/drawing/2014/main" id="{AD65CC8B-DFD6-62D6-B2FF-B4E3F5EEC2BD}"/>
              </a:ext>
            </a:extLst>
          </p:cNvPr>
          <p:cNvSpPr txBox="1"/>
          <p:nvPr/>
        </p:nvSpPr>
        <p:spPr>
          <a:xfrm>
            <a:off x="8574584" y="3648527"/>
            <a:ext cx="1647800" cy="307777"/>
          </a:xfrm>
          <a:prstGeom prst="rect">
            <a:avLst/>
          </a:prstGeom>
          <a:noFill/>
        </p:spPr>
        <p:txBody>
          <a:bodyPr wrap="square" rtlCol="0">
            <a:spAutoFit/>
          </a:bodyPr>
          <a:lstStyle/>
          <a:p>
            <a:pPr defTabSz="914400"/>
            <a:r>
              <a:rPr lang="sl-SI" sz="1400" b="1" dirty="0">
                <a:solidFill>
                  <a:prstClr val="black"/>
                </a:solidFill>
                <a:latin typeface="Garamond" panose="02020404030301010803" pitchFamily="18" charset="0"/>
              </a:rPr>
              <a:t>Knjižnica UL PEF</a:t>
            </a:r>
          </a:p>
        </p:txBody>
      </p:sp>
    </p:spTree>
    <p:extLst>
      <p:ext uri="{BB962C8B-B14F-4D97-AF65-F5344CB8AC3E}">
        <p14:creationId xmlns:p14="http://schemas.microsoft.com/office/powerpoint/2010/main" val="98554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lika 4" descr="Slika, ki vsebuje besede na prostem, nebo, drevo, stavba&#10;&#10;Opis je samodejno ustvarjen">
            <a:extLst>
              <a:ext uri="{FF2B5EF4-FFF2-40B4-BE49-F238E27FC236}">
                <a16:creationId xmlns:a16="http://schemas.microsoft.com/office/drawing/2014/main" id="{E6328365-1F0B-080C-19C9-B529E397124A}"/>
              </a:ext>
            </a:extLst>
          </p:cNvPr>
          <p:cNvPicPr>
            <a:picLocks noChangeAspect="1"/>
          </p:cNvPicPr>
          <p:nvPr/>
        </p:nvPicPr>
        <p:blipFill rotWithShape="1">
          <a:blip r:embed="rId2"/>
          <a:srcRect l="36352" r="23058"/>
          <a:stretch/>
        </p:blipFill>
        <p:spPr>
          <a:xfrm>
            <a:off x="1" y="10"/>
            <a:ext cx="7574440" cy="6857990"/>
          </a:xfrm>
          <a:prstGeom prst="rect">
            <a:avLst/>
          </a:prstGeom>
        </p:spPr>
      </p:pic>
      <p:sp>
        <p:nvSpPr>
          <p:cNvPr id="12"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9AEA78F9-6AA1-B4CF-64F9-B18624B61A56}"/>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About the Faculty of Education</a:t>
            </a:r>
          </a:p>
        </p:txBody>
      </p:sp>
      <p:sp>
        <p:nvSpPr>
          <p:cNvPr id="3" name="Označba mesta vsebine 2">
            <a:extLst>
              <a:ext uri="{FF2B5EF4-FFF2-40B4-BE49-F238E27FC236}">
                <a16:creationId xmlns:a16="http://schemas.microsoft.com/office/drawing/2014/main" id="{3AAD1ABB-3A04-A53B-C045-86D52743B84A}"/>
              </a:ext>
            </a:extLst>
          </p:cNvPr>
          <p:cNvSpPr>
            <a:spLocks noGrp="1"/>
          </p:cNvSpPr>
          <p:nvPr>
            <p:ph idx="1"/>
          </p:nvPr>
        </p:nvSpPr>
        <p:spPr>
          <a:xfrm>
            <a:off x="7860770" y="2017668"/>
            <a:ext cx="3750205" cy="3857816"/>
          </a:xfrm>
        </p:spPr>
        <p:txBody>
          <a:bodyPr>
            <a:normAutofit/>
          </a:bodyPr>
          <a:lstStyle/>
          <a:p>
            <a:r>
              <a:rPr lang="sl-SI" sz="2800" dirty="0">
                <a:solidFill>
                  <a:schemeClr val="tx1">
                    <a:lumMod val="95000"/>
                    <a:lumOff val="5000"/>
                  </a:schemeClr>
                </a:solidFill>
              </a:rPr>
              <a:t>App. </a:t>
            </a:r>
            <a:r>
              <a:rPr lang="sl-SI" sz="2800" b="1" dirty="0">
                <a:solidFill>
                  <a:schemeClr val="tx1">
                    <a:lumMod val="95000"/>
                    <a:lumOff val="5000"/>
                  </a:schemeClr>
                </a:solidFill>
              </a:rPr>
              <a:t>2.500 </a:t>
            </a:r>
            <a:r>
              <a:rPr lang="sl-SI" sz="2800" b="1" dirty="0" err="1">
                <a:solidFill>
                  <a:schemeClr val="tx1">
                    <a:lumMod val="95000"/>
                    <a:lumOff val="5000"/>
                  </a:schemeClr>
                </a:solidFill>
              </a:rPr>
              <a:t>students</a:t>
            </a:r>
            <a:endParaRPr lang="sl-SI" sz="2800" b="1" dirty="0">
              <a:solidFill>
                <a:schemeClr val="tx1">
                  <a:lumMod val="95000"/>
                  <a:lumOff val="5000"/>
                </a:schemeClr>
              </a:solidFill>
            </a:endParaRPr>
          </a:p>
          <a:p>
            <a:r>
              <a:rPr lang="sl-SI" sz="2800" b="1" dirty="0">
                <a:solidFill>
                  <a:schemeClr val="tx1">
                    <a:lumMod val="95000"/>
                    <a:lumOff val="5000"/>
                  </a:schemeClr>
                </a:solidFill>
              </a:rPr>
              <a:t>193 </a:t>
            </a:r>
            <a:r>
              <a:rPr lang="sl-SI" sz="2800" dirty="0" err="1">
                <a:solidFill>
                  <a:schemeClr val="tx1">
                    <a:lumMod val="95000"/>
                    <a:lumOff val="5000"/>
                  </a:schemeClr>
                </a:solidFill>
              </a:rPr>
              <a:t>staff</a:t>
            </a:r>
            <a:r>
              <a:rPr lang="sl-SI" sz="2800" dirty="0">
                <a:solidFill>
                  <a:schemeClr val="tx1">
                    <a:lumMod val="95000"/>
                    <a:lumOff val="5000"/>
                  </a:schemeClr>
                </a:solidFill>
              </a:rPr>
              <a:t> (143 </a:t>
            </a:r>
            <a:r>
              <a:rPr lang="sl-SI" sz="2800" dirty="0" err="1">
                <a:solidFill>
                  <a:schemeClr val="tx1">
                    <a:lumMod val="95000"/>
                    <a:lumOff val="5000"/>
                  </a:schemeClr>
                </a:solidFill>
              </a:rPr>
              <a:t>teaching</a:t>
            </a:r>
            <a:r>
              <a:rPr lang="sl-SI" sz="2800" dirty="0">
                <a:solidFill>
                  <a:schemeClr val="tx1">
                    <a:lumMod val="95000"/>
                    <a:lumOff val="5000"/>
                  </a:schemeClr>
                </a:solidFill>
              </a:rPr>
              <a:t> </a:t>
            </a:r>
            <a:r>
              <a:rPr lang="sl-SI" sz="2800" dirty="0" err="1">
                <a:solidFill>
                  <a:schemeClr val="tx1">
                    <a:lumMod val="95000"/>
                    <a:lumOff val="5000"/>
                  </a:schemeClr>
                </a:solidFill>
              </a:rPr>
              <a:t>staff</a:t>
            </a:r>
            <a:r>
              <a:rPr lang="sl-SI" sz="2800" dirty="0">
                <a:solidFill>
                  <a:schemeClr val="tx1">
                    <a:lumMod val="95000"/>
                    <a:lumOff val="5000"/>
                  </a:schemeClr>
                </a:solidFill>
              </a:rPr>
              <a:t>, 50 </a:t>
            </a:r>
            <a:r>
              <a:rPr lang="sl-SI" sz="2800" dirty="0" err="1">
                <a:solidFill>
                  <a:schemeClr val="tx1">
                    <a:lumMod val="95000"/>
                    <a:lumOff val="5000"/>
                  </a:schemeClr>
                </a:solidFill>
              </a:rPr>
              <a:t>administration</a:t>
            </a:r>
            <a:r>
              <a:rPr lang="sl-SI" sz="2800" dirty="0">
                <a:solidFill>
                  <a:schemeClr val="tx1">
                    <a:lumMod val="95000"/>
                    <a:lumOff val="5000"/>
                  </a:schemeClr>
                </a:solidFill>
              </a:rPr>
              <a:t>) </a:t>
            </a:r>
          </a:p>
          <a:p>
            <a:r>
              <a:rPr lang="sl-SI" sz="2800" b="1" dirty="0">
                <a:solidFill>
                  <a:schemeClr val="tx1">
                    <a:lumMod val="95000"/>
                    <a:lumOff val="5000"/>
                  </a:schemeClr>
                </a:solidFill>
              </a:rPr>
              <a:t>9</a:t>
            </a:r>
            <a:r>
              <a:rPr lang="sl-SI" sz="2800" dirty="0">
                <a:solidFill>
                  <a:schemeClr val="tx1">
                    <a:lumMod val="95000"/>
                    <a:lumOff val="5000"/>
                  </a:schemeClr>
                </a:solidFill>
              </a:rPr>
              <a:t> </a:t>
            </a:r>
            <a:r>
              <a:rPr lang="sl-SI" sz="2800" dirty="0" err="1">
                <a:solidFill>
                  <a:schemeClr val="tx1">
                    <a:lumMod val="95000"/>
                    <a:lumOff val="5000"/>
                  </a:schemeClr>
                </a:solidFill>
              </a:rPr>
              <a:t>departments</a:t>
            </a:r>
            <a:endParaRPr lang="sl-SI" sz="2800" dirty="0">
              <a:solidFill>
                <a:schemeClr val="tx1">
                  <a:lumMod val="95000"/>
                  <a:lumOff val="5000"/>
                </a:schemeClr>
              </a:solidFill>
            </a:endParaRPr>
          </a:p>
          <a:p>
            <a:pPr marL="0" indent="0">
              <a:buNone/>
            </a:pPr>
            <a:endParaRPr lang="sl-SI" sz="2800" dirty="0">
              <a:solidFill>
                <a:schemeClr val="tx1">
                  <a:lumMod val="95000"/>
                  <a:lumOff val="5000"/>
                </a:schemeClr>
              </a:solidFill>
            </a:endParaRPr>
          </a:p>
        </p:txBody>
      </p:sp>
    </p:spTree>
    <p:extLst>
      <p:ext uri="{BB962C8B-B14F-4D97-AF65-F5344CB8AC3E}">
        <p14:creationId xmlns:p14="http://schemas.microsoft.com/office/powerpoint/2010/main" val="4019628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7AF73E1-BA61-8CF1-B018-5DCE81222E5C}"/>
              </a:ext>
            </a:extLst>
          </p:cNvPr>
          <p:cNvSpPr>
            <a:spLocks noGrp="1"/>
          </p:cNvSpPr>
          <p:nvPr>
            <p:ph type="title"/>
          </p:nvPr>
        </p:nvSpPr>
        <p:spPr>
          <a:xfrm>
            <a:off x="1433889" y="1059872"/>
            <a:ext cx="3012216" cy="4851349"/>
          </a:xfrm>
        </p:spPr>
        <p:txBody>
          <a:bodyPr>
            <a:normAutofit/>
          </a:bodyPr>
          <a:lstStyle/>
          <a:p>
            <a:r>
              <a:rPr lang="sl-SI"/>
              <a:t>About the Faculty of Education</a:t>
            </a:r>
            <a:endParaRPr lang="sl-SI" dirty="0"/>
          </a:p>
        </p:txBody>
      </p:sp>
      <p:sp>
        <p:nvSpPr>
          <p:cNvPr id="18"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sl-SI"/>
          </a:p>
        </p:txBody>
      </p:sp>
      <p:sp>
        <p:nvSpPr>
          <p:cNvPr id="3" name="Označba mesta vsebine 2">
            <a:extLst>
              <a:ext uri="{FF2B5EF4-FFF2-40B4-BE49-F238E27FC236}">
                <a16:creationId xmlns:a16="http://schemas.microsoft.com/office/drawing/2014/main" id="{511D0437-AAED-8D47-73BE-7589F6988D43}"/>
              </a:ext>
            </a:extLst>
          </p:cNvPr>
          <p:cNvSpPr>
            <a:spLocks noGrp="1"/>
          </p:cNvSpPr>
          <p:nvPr>
            <p:ph idx="1"/>
          </p:nvPr>
        </p:nvSpPr>
        <p:spPr>
          <a:xfrm>
            <a:off x="5280368" y="1059872"/>
            <a:ext cx="6224244" cy="4851350"/>
          </a:xfrm>
        </p:spPr>
        <p:txBody>
          <a:bodyPr>
            <a:normAutofit/>
          </a:bodyPr>
          <a:lstStyle/>
          <a:p>
            <a:pPr marL="0" indent="0">
              <a:lnSpc>
                <a:spcPct val="90000"/>
              </a:lnSpc>
              <a:buNone/>
            </a:pPr>
            <a:r>
              <a:rPr lang="en-US" sz="1500"/>
              <a:t>• </a:t>
            </a:r>
            <a:r>
              <a:rPr lang="en-US" sz="1500" err="1"/>
              <a:t>1</a:t>
            </a:r>
            <a:r>
              <a:rPr lang="en-US" sz="1500" baseline="30000" err="1"/>
              <a:t>ST</a:t>
            </a:r>
            <a:r>
              <a:rPr lang="sl-SI" sz="1500"/>
              <a:t> </a:t>
            </a:r>
            <a:r>
              <a:rPr lang="en-US" sz="1500"/>
              <a:t>CYCLE (UNDERGRADUATE STUDY </a:t>
            </a:r>
            <a:r>
              <a:rPr lang="en-US" sz="1500" err="1"/>
              <a:t>PROGRAMMES</a:t>
            </a:r>
            <a:r>
              <a:rPr lang="en-US" sz="1500"/>
              <a:t>)</a:t>
            </a:r>
          </a:p>
          <a:p>
            <a:pPr marL="0" indent="0">
              <a:lnSpc>
                <a:spcPct val="90000"/>
              </a:lnSpc>
              <a:buNone/>
            </a:pPr>
            <a:r>
              <a:rPr lang="en-US" sz="1500"/>
              <a:t>Preschool Education</a:t>
            </a:r>
            <a:r>
              <a:rPr lang="sl-SI" sz="1500"/>
              <a:t>, </a:t>
            </a:r>
            <a:r>
              <a:rPr lang="en-US" sz="1500"/>
              <a:t> Primary Teacher Education</a:t>
            </a:r>
            <a:r>
              <a:rPr lang="sl-SI" sz="1500"/>
              <a:t>, </a:t>
            </a:r>
            <a:r>
              <a:rPr lang="en-US" sz="1500"/>
              <a:t>The Two-Subject Teacher</a:t>
            </a:r>
            <a:r>
              <a:rPr lang="sl-SI" sz="1500"/>
              <a:t>, </a:t>
            </a:r>
            <a:r>
              <a:rPr lang="en-US" sz="1500"/>
              <a:t> Art Pedagogy</a:t>
            </a:r>
            <a:r>
              <a:rPr lang="sl-SI" sz="1500"/>
              <a:t>, </a:t>
            </a:r>
            <a:r>
              <a:rPr lang="en-US" sz="1500"/>
              <a:t>Special and Rehabilitation Pedagogy</a:t>
            </a:r>
            <a:r>
              <a:rPr lang="sl-SI" sz="1500"/>
              <a:t>, </a:t>
            </a:r>
            <a:r>
              <a:rPr lang="en-US" sz="1500"/>
              <a:t>Visually </a:t>
            </a:r>
            <a:r>
              <a:rPr lang="en-US" sz="1500" err="1"/>
              <a:t>Impa</a:t>
            </a:r>
            <a:r>
              <a:rPr lang="sl-SI" sz="1500"/>
              <a:t>i</a:t>
            </a:r>
            <a:r>
              <a:rPr lang="en-US" sz="1500"/>
              <a:t>red Education and the Pedagogy of Specific Learning Difficulties</a:t>
            </a:r>
            <a:r>
              <a:rPr lang="sl-SI" sz="1500"/>
              <a:t>, </a:t>
            </a:r>
            <a:r>
              <a:rPr lang="en-US" sz="1500"/>
              <a:t>Social Pedagogy</a:t>
            </a:r>
          </a:p>
          <a:p>
            <a:pPr marL="0" indent="0">
              <a:lnSpc>
                <a:spcPct val="90000"/>
              </a:lnSpc>
              <a:buNone/>
            </a:pPr>
            <a:endParaRPr lang="sl-SI" sz="1500"/>
          </a:p>
          <a:p>
            <a:pPr marL="0" indent="0">
              <a:lnSpc>
                <a:spcPct val="90000"/>
              </a:lnSpc>
              <a:buNone/>
            </a:pPr>
            <a:r>
              <a:rPr lang="en-US" sz="1500"/>
              <a:t>• </a:t>
            </a:r>
            <a:r>
              <a:rPr lang="sl-SI" sz="1500"/>
              <a:t> </a:t>
            </a:r>
            <a:r>
              <a:rPr lang="en-US" sz="1500" err="1"/>
              <a:t>2</a:t>
            </a:r>
            <a:r>
              <a:rPr lang="en-US" sz="1500" baseline="30000" err="1"/>
              <a:t>ND</a:t>
            </a:r>
            <a:r>
              <a:rPr lang="sl-SI" sz="1500"/>
              <a:t> </a:t>
            </a:r>
            <a:r>
              <a:rPr lang="en-US" sz="1500"/>
              <a:t>CYCLE (MASTER STUDY </a:t>
            </a:r>
            <a:r>
              <a:rPr lang="en-US" sz="1500" err="1"/>
              <a:t>PROGRAMMES</a:t>
            </a:r>
            <a:r>
              <a:rPr lang="en-US" sz="1500"/>
              <a:t>)</a:t>
            </a:r>
          </a:p>
          <a:p>
            <a:pPr marL="0" indent="0">
              <a:lnSpc>
                <a:spcPct val="90000"/>
              </a:lnSpc>
              <a:buNone/>
            </a:pPr>
            <a:r>
              <a:rPr lang="en-US" sz="1500"/>
              <a:t>Preschool Education</a:t>
            </a:r>
            <a:r>
              <a:rPr lang="sl-SI" sz="1500"/>
              <a:t>, </a:t>
            </a:r>
            <a:r>
              <a:rPr lang="en-US" sz="1500"/>
              <a:t> Primary Teacher Education</a:t>
            </a:r>
            <a:r>
              <a:rPr lang="sl-SI" sz="1500"/>
              <a:t>, </a:t>
            </a:r>
            <a:r>
              <a:rPr lang="en-US" sz="1500"/>
              <a:t>Primary Teacher education with English</a:t>
            </a:r>
            <a:r>
              <a:rPr lang="sl-SI" sz="1500"/>
              <a:t> </a:t>
            </a:r>
            <a:r>
              <a:rPr lang="en-US" sz="1500" err="1"/>
              <a:t>specialisation</a:t>
            </a:r>
            <a:r>
              <a:rPr lang="sl-SI" sz="1500"/>
              <a:t>, </a:t>
            </a:r>
            <a:r>
              <a:rPr lang="en-US" sz="1500"/>
              <a:t>Subject Teacher Education</a:t>
            </a:r>
            <a:r>
              <a:rPr lang="sl-SI" sz="1500"/>
              <a:t>, </a:t>
            </a:r>
            <a:r>
              <a:rPr lang="en-US" sz="1500"/>
              <a:t>Art Pedagogy</a:t>
            </a:r>
            <a:r>
              <a:rPr lang="sl-SI" sz="1500"/>
              <a:t>, </a:t>
            </a:r>
            <a:r>
              <a:rPr lang="en-US" sz="1500"/>
              <a:t>Special and Rehabilitation Pedagogy</a:t>
            </a:r>
            <a:r>
              <a:rPr lang="sl-SI" sz="1500"/>
              <a:t>, </a:t>
            </a:r>
            <a:r>
              <a:rPr lang="en-US" sz="1500"/>
              <a:t>Speech and Language Therapy</a:t>
            </a:r>
            <a:r>
              <a:rPr lang="sl-SI" sz="1500"/>
              <a:t>, </a:t>
            </a:r>
            <a:r>
              <a:rPr lang="en-US" sz="1500"/>
              <a:t>Social Pedagogy</a:t>
            </a:r>
            <a:r>
              <a:rPr lang="sl-SI" sz="1500"/>
              <a:t>, </a:t>
            </a:r>
            <a:r>
              <a:rPr lang="en-US" sz="1500"/>
              <a:t>Supervision, Personal and </a:t>
            </a:r>
            <a:r>
              <a:rPr lang="en-US" sz="1500" err="1"/>
              <a:t>Organisational</a:t>
            </a:r>
            <a:r>
              <a:rPr lang="sl-SI" sz="1500"/>
              <a:t> </a:t>
            </a:r>
            <a:r>
              <a:rPr lang="en-US" sz="1500"/>
              <a:t>Counselling</a:t>
            </a:r>
            <a:r>
              <a:rPr lang="sl-SI" sz="1500"/>
              <a:t>, </a:t>
            </a:r>
            <a:r>
              <a:rPr lang="en-US" sz="1500"/>
              <a:t>Cognitive Science (Joint Degree)</a:t>
            </a:r>
            <a:r>
              <a:rPr lang="sl-SI" sz="1500"/>
              <a:t>, </a:t>
            </a:r>
            <a:r>
              <a:rPr lang="en-US" sz="1500"/>
              <a:t>Arts Therapy</a:t>
            </a:r>
            <a:r>
              <a:rPr lang="sl-SI" sz="1500"/>
              <a:t>, </a:t>
            </a:r>
            <a:r>
              <a:rPr lang="en-US" sz="1500"/>
              <a:t> Museum Education</a:t>
            </a:r>
            <a:r>
              <a:rPr lang="sl-SI" sz="1500"/>
              <a:t>, </a:t>
            </a:r>
            <a:r>
              <a:rPr lang="en-US" sz="1500"/>
              <a:t>Educational Policies</a:t>
            </a:r>
            <a:endParaRPr lang="sl-SI" sz="1500"/>
          </a:p>
          <a:p>
            <a:pPr marL="0" indent="0">
              <a:lnSpc>
                <a:spcPct val="90000"/>
              </a:lnSpc>
              <a:buNone/>
            </a:pPr>
            <a:endParaRPr lang="en-US" sz="1500"/>
          </a:p>
          <a:p>
            <a:pPr marL="0" indent="0">
              <a:lnSpc>
                <a:spcPct val="90000"/>
              </a:lnSpc>
              <a:buNone/>
            </a:pPr>
            <a:r>
              <a:rPr lang="en-US" sz="1500"/>
              <a:t>• </a:t>
            </a:r>
            <a:r>
              <a:rPr lang="en-US" sz="1500" err="1"/>
              <a:t>3</a:t>
            </a:r>
            <a:r>
              <a:rPr lang="en-US" sz="1500" baseline="30000" err="1"/>
              <a:t>RD</a:t>
            </a:r>
            <a:r>
              <a:rPr lang="sl-SI" sz="1500"/>
              <a:t> </a:t>
            </a:r>
            <a:r>
              <a:rPr lang="en-US" sz="1500"/>
              <a:t>CYCLE (DOCTORAL STUDY </a:t>
            </a:r>
            <a:r>
              <a:rPr lang="en-US" sz="1500" err="1"/>
              <a:t>PROGRAMME</a:t>
            </a:r>
            <a:r>
              <a:rPr lang="en-US" sz="1500"/>
              <a:t>)</a:t>
            </a:r>
          </a:p>
          <a:p>
            <a:pPr marL="0" indent="0">
              <a:lnSpc>
                <a:spcPct val="90000"/>
              </a:lnSpc>
              <a:buNone/>
            </a:pPr>
            <a:r>
              <a:rPr lang="en-US" sz="1500"/>
              <a:t>Teacher Education and Educational Science</a:t>
            </a:r>
            <a:endParaRPr lang="sl-SI" sz="1500"/>
          </a:p>
          <a:p>
            <a:pPr>
              <a:lnSpc>
                <a:spcPct val="90000"/>
              </a:lnSpc>
            </a:pPr>
            <a:endParaRPr lang="sl-SI" sz="1500"/>
          </a:p>
        </p:txBody>
      </p:sp>
    </p:spTree>
    <p:extLst>
      <p:ext uri="{BB962C8B-B14F-4D97-AF65-F5344CB8AC3E}">
        <p14:creationId xmlns:p14="http://schemas.microsoft.com/office/powerpoint/2010/main" val="22576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13"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F530EF4E-8A5F-432D-DFF0-E70A8D9652FD}"/>
              </a:ext>
            </a:extLst>
          </p:cNvPr>
          <p:cNvSpPr>
            <a:spLocks noGrp="1"/>
          </p:cNvSpPr>
          <p:nvPr>
            <p:ph type="title"/>
          </p:nvPr>
        </p:nvSpPr>
        <p:spPr>
          <a:xfrm>
            <a:off x="6483096" y="624110"/>
            <a:ext cx="5021516" cy="1280890"/>
          </a:xfrm>
        </p:spPr>
        <p:txBody>
          <a:bodyPr>
            <a:normAutofit/>
          </a:bodyPr>
          <a:lstStyle/>
          <a:p>
            <a:r>
              <a:rPr lang="sl-SI" sz="3300"/>
              <a:t>Office </a:t>
            </a:r>
            <a:r>
              <a:rPr lang="sl-SI" sz="3300" err="1"/>
              <a:t>for</a:t>
            </a:r>
            <a:r>
              <a:rPr lang="sl-SI" sz="3300"/>
              <a:t> </a:t>
            </a:r>
            <a:r>
              <a:rPr lang="sl-SI" sz="3300" err="1"/>
              <a:t>International</a:t>
            </a:r>
            <a:r>
              <a:rPr lang="sl-SI" sz="3300"/>
              <a:t> Co-</a:t>
            </a:r>
            <a:r>
              <a:rPr lang="sl-SI" sz="3300" err="1"/>
              <a:t>operation</a:t>
            </a:r>
            <a:endParaRPr lang="sl-SI" sz="3300"/>
          </a:p>
        </p:txBody>
      </p:sp>
      <p:sp>
        <p:nvSpPr>
          <p:cNvPr id="39" name="Rectangle 38">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5" name="Picture 4" descr="Calendar on table">
            <a:extLst>
              <a:ext uri="{FF2B5EF4-FFF2-40B4-BE49-F238E27FC236}">
                <a16:creationId xmlns:a16="http://schemas.microsoft.com/office/drawing/2014/main" id="{BBD7BD22-9A18-A1E4-2B94-A88170B764AD}"/>
              </a:ext>
            </a:extLst>
          </p:cNvPr>
          <p:cNvPicPr>
            <a:picLocks noChangeAspect="1"/>
          </p:cNvPicPr>
          <p:nvPr/>
        </p:nvPicPr>
        <p:blipFill rotWithShape="1">
          <a:blip r:embed="rId2"/>
          <a:srcRect l="10184" r="44351" b="-2"/>
          <a:stretch/>
        </p:blipFill>
        <p:spPr>
          <a:xfrm>
            <a:off x="-1555" y="1731"/>
            <a:ext cx="4671091" cy="6858000"/>
          </a:xfrm>
          <a:prstGeom prst="rect">
            <a:avLst/>
          </a:prstGeom>
        </p:spPr>
      </p:pic>
      <p:sp>
        <p:nvSpPr>
          <p:cNvPr id="3" name="Označba mesta vsebine 2">
            <a:extLst>
              <a:ext uri="{FF2B5EF4-FFF2-40B4-BE49-F238E27FC236}">
                <a16:creationId xmlns:a16="http://schemas.microsoft.com/office/drawing/2014/main" id="{70B2A9AF-B7C7-7475-CE5B-77B36CD0D0BF}"/>
              </a:ext>
            </a:extLst>
          </p:cNvPr>
          <p:cNvSpPr>
            <a:spLocks noGrp="1"/>
          </p:cNvSpPr>
          <p:nvPr>
            <p:ph idx="1"/>
          </p:nvPr>
        </p:nvSpPr>
        <p:spPr>
          <a:xfrm>
            <a:off x="6438191" y="2133600"/>
            <a:ext cx="5066419" cy="3777622"/>
          </a:xfrm>
        </p:spPr>
        <p:txBody>
          <a:bodyPr>
            <a:normAutofit/>
          </a:bodyPr>
          <a:lstStyle/>
          <a:p>
            <a:pPr marL="0" indent="0">
              <a:lnSpc>
                <a:spcPct val="90000"/>
              </a:lnSpc>
              <a:buNone/>
            </a:pPr>
            <a:r>
              <a:rPr lang="sl-SI" sz="1500" b="1"/>
              <a:t>R</a:t>
            </a:r>
            <a:r>
              <a:rPr lang="en-US" sz="1500" b="1" err="1"/>
              <a:t>oom</a:t>
            </a:r>
            <a:r>
              <a:rPr lang="en-US" sz="1500" b="1"/>
              <a:t> </a:t>
            </a:r>
            <a:r>
              <a:rPr lang="sl-SI" sz="1500" b="1"/>
              <a:t>034</a:t>
            </a:r>
            <a:endParaRPr lang="en-US" sz="1500" b="1"/>
          </a:p>
          <a:p>
            <a:pPr marL="0" indent="0">
              <a:lnSpc>
                <a:spcPct val="90000"/>
              </a:lnSpc>
              <a:buNone/>
            </a:pPr>
            <a:r>
              <a:rPr lang="en-US" sz="1500"/>
              <a:t>Tel: +386 1 5892 34</a:t>
            </a:r>
            <a:r>
              <a:rPr lang="sl-SI" sz="1500"/>
              <a:t>6</a:t>
            </a:r>
            <a:endParaRPr lang="en-US" sz="1500"/>
          </a:p>
          <a:p>
            <a:pPr marL="0" indent="0">
              <a:lnSpc>
                <a:spcPct val="90000"/>
              </a:lnSpc>
              <a:buNone/>
            </a:pPr>
            <a:r>
              <a:rPr lang="en-US" sz="1500"/>
              <a:t>Fa</a:t>
            </a:r>
            <a:r>
              <a:rPr lang="sl-SI" sz="1500"/>
              <a:t>x</a:t>
            </a:r>
            <a:r>
              <a:rPr lang="en-US" sz="1500"/>
              <a:t>: +386 1 5892 233</a:t>
            </a:r>
          </a:p>
          <a:p>
            <a:pPr marL="0" indent="0">
              <a:lnSpc>
                <a:spcPct val="90000"/>
              </a:lnSpc>
              <a:buNone/>
            </a:pPr>
            <a:r>
              <a:rPr lang="en-US" sz="1500"/>
              <a:t>E-mail: </a:t>
            </a:r>
            <a:r>
              <a:rPr lang="sl-SI" sz="1500" err="1">
                <a:hlinkClick r:id="rId3"/>
              </a:rPr>
              <a:t>international</a:t>
            </a:r>
            <a:r>
              <a:rPr lang="en-US" sz="1500">
                <a:hlinkClick r:id="rId3"/>
              </a:rPr>
              <a:t>@pef.uni-lj.si</a:t>
            </a:r>
            <a:r>
              <a:rPr lang="sl-SI" sz="1500"/>
              <a:t> </a:t>
            </a:r>
            <a:endParaRPr lang="en-US" sz="1500"/>
          </a:p>
          <a:p>
            <a:pPr marL="0" indent="0">
              <a:lnSpc>
                <a:spcPct val="90000"/>
              </a:lnSpc>
              <a:buNone/>
            </a:pPr>
            <a:endParaRPr lang="en-US" sz="1500"/>
          </a:p>
          <a:p>
            <a:pPr marL="0" indent="0">
              <a:lnSpc>
                <a:spcPct val="90000"/>
              </a:lnSpc>
              <a:buNone/>
            </a:pPr>
            <a:r>
              <a:rPr lang="en-US" sz="1500" i="1"/>
              <a:t>Opening hours:</a:t>
            </a:r>
            <a:r>
              <a:rPr lang="en-US" sz="1500"/>
              <a:t> </a:t>
            </a:r>
          </a:p>
          <a:p>
            <a:pPr marL="0" indent="0">
              <a:lnSpc>
                <a:spcPct val="90000"/>
              </a:lnSpc>
              <a:buNone/>
            </a:pPr>
            <a:r>
              <a:rPr lang="en-US" sz="1500"/>
              <a:t>Monday and Friday</a:t>
            </a:r>
            <a:r>
              <a:rPr lang="sl-SI" sz="1500"/>
              <a:t> </a:t>
            </a:r>
            <a:r>
              <a:rPr lang="en-US" sz="1500"/>
              <a:t>8:30 - 11:30 </a:t>
            </a:r>
          </a:p>
          <a:p>
            <a:pPr marL="0" indent="0">
              <a:lnSpc>
                <a:spcPct val="90000"/>
              </a:lnSpc>
              <a:buNone/>
            </a:pPr>
            <a:r>
              <a:rPr lang="en-US" sz="1500"/>
              <a:t>Wednesday 12:30 - 15:30</a:t>
            </a:r>
          </a:p>
          <a:p>
            <a:pPr marL="0" indent="0">
              <a:lnSpc>
                <a:spcPct val="90000"/>
              </a:lnSpc>
              <a:buNone/>
            </a:pPr>
            <a:endParaRPr lang="en-US" sz="1500"/>
          </a:p>
          <a:p>
            <a:pPr marL="0" indent="0">
              <a:lnSpc>
                <a:spcPct val="90000"/>
              </a:lnSpc>
              <a:buNone/>
            </a:pPr>
            <a:r>
              <a:rPr lang="en-US" sz="1500"/>
              <a:t>Igor Repac</a:t>
            </a:r>
            <a:endParaRPr lang="sl-SI" sz="1500"/>
          </a:p>
          <a:p>
            <a:pPr marL="0" indent="0">
              <a:lnSpc>
                <a:spcPct val="90000"/>
              </a:lnSpc>
              <a:buNone/>
            </a:pPr>
            <a:r>
              <a:rPr lang="sl-SI" sz="1500"/>
              <a:t>Robert Gracar</a:t>
            </a:r>
          </a:p>
        </p:txBody>
      </p:sp>
    </p:spTree>
    <p:extLst>
      <p:ext uri="{BB962C8B-B14F-4D97-AF65-F5344CB8AC3E}">
        <p14:creationId xmlns:p14="http://schemas.microsoft.com/office/powerpoint/2010/main" val="1738128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bstract blurred public library with bookshelves">
            <a:extLst>
              <a:ext uri="{FF2B5EF4-FFF2-40B4-BE49-F238E27FC236}">
                <a16:creationId xmlns:a16="http://schemas.microsoft.com/office/drawing/2014/main" id="{0A9E18B9-805A-4362-41DD-C5B1E7D87E85}"/>
              </a:ext>
            </a:extLst>
          </p:cNvPr>
          <p:cNvPicPr>
            <a:picLocks noChangeAspect="1"/>
          </p:cNvPicPr>
          <p:nvPr/>
        </p:nvPicPr>
        <p:blipFill rotWithShape="1">
          <a:blip r:embed="rId2"/>
          <a:srcRect l="1968" r="24308" b="-1"/>
          <a:stretch/>
        </p:blipFill>
        <p:spPr>
          <a:xfrm>
            <a:off x="1" y="10"/>
            <a:ext cx="7574440" cy="6857990"/>
          </a:xfrm>
          <a:prstGeom prst="rect">
            <a:avLst/>
          </a:prstGeom>
        </p:spPr>
      </p:pic>
      <p:sp>
        <p:nvSpPr>
          <p:cNvPr id="30"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slov 1">
            <a:extLst>
              <a:ext uri="{FF2B5EF4-FFF2-40B4-BE49-F238E27FC236}">
                <a16:creationId xmlns:a16="http://schemas.microsoft.com/office/drawing/2014/main" id="{0A080251-AAF9-FF48-64CD-75ECCA4E6335}"/>
              </a:ext>
            </a:extLst>
          </p:cNvPr>
          <p:cNvSpPr>
            <a:spLocks noGrp="1"/>
          </p:cNvSpPr>
          <p:nvPr>
            <p:ph type="title"/>
          </p:nvPr>
        </p:nvSpPr>
        <p:spPr>
          <a:xfrm>
            <a:off x="541867" y="787400"/>
            <a:ext cx="7145866" cy="778933"/>
          </a:xfrm>
        </p:spPr>
        <p:txBody>
          <a:bodyPr anchor="ctr">
            <a:normAutofit/>
          </a:bodyPr>
          <a:lstStyle/>
          <a:p>
            <a:r>
              <a:rPr lang="sl-SI" sz="3200">
                <a:solidFill>
                  <a:srgbClr val="FEFFFF"/>
                </a:solidFill>
              </a:rPr>
              <a:t>Practical Information</a:t>
            </a:r>
          </a:p>
        </p:txBody>
      </p:sp>
      <p:sp>
        <p:nvSpPr>
          <p:cNvPr id="3" name="Označba mesta vsebine 2">
            <a:extLst>
              <a:ext uri="{FF2B5EF4-FFF2-40B4-BE49-F238E27FC236}">
                <a16:creationId xmlns:a16="http://schemas.microsoft.com/office/drawing/2014/main" id="{EF814B6A-DB7E-215F-FBB7-FDA037617D22}"/>
              </a:ext>
            </a:extLst>
          </p:cNvPr>
          <p:cNvSpPr>
            <a:spLocks noGrp="1"/>
          </p:cNvSpPr>
          <p:nvPr>
            <p:ph idx="1"/>
          </p:nvPr>
        </p:nvSpPr>
        <p:spPr>
          <a:xfrm>
            <a:off x="7860770" y="2017668"/>
            <a:ext cx="3750205" cy="3857816"/>
          </a:xfrm>
        </p:spPr>
        <p:txBody>
          <a:bodyPr>
            <a:normAutofit/>
          </a:bodyPr>
          <a:lstStyle/>
          <a:p>
            <a:pPr marL="0" indent="0">
              <a:buNone/>
            </a:pPr>
            <a:r>
              <a:rPr lang="en-GB">
                <a:solidFill>
                  <a:schemeClr val="tx1">
                    <a:lumMod val="95000"/>
                    <a:lumOff val="5000"/>
                  </a:schemeClr>
                </a:solidFill>
              </a:rPr>
              <a:t>WELCOME MEETING FOR FOREIGN STUDENTS (</a:t>
            </a:r>
            <a:r>
              <a:rPr lang="sl-SI">
                <a:solidFill>
                  <a:schemeClr val="tx1">
                    <a:lumMod val="95000"/>
                    <a:lumOff val="5000"/>
                  </a:schemeClr>
                </a:solidFill>
              </a:rPr>
              <a:t>15</a:t>
            </a:r>
            <a:r>
              <a:rPr lang="en-GB">
                <a:solidFill>
                  <a:schemeClr val="tx1">
                    <a:lumMod val="95000"/>
                    <a:lumOff val="5000"/>
                  </a:schemeClr>
                </a:solidFill>
              </a:rPr>
              <a:t> </a:t>
            </a:r>
            <a:r>
              <a:rPr lang="sl-SI">
                <a:solidFill>
                  <a:schemeClr val="tx1">
                    <a:lumMod val="95000"/>
                    <a:lumOff val="5000"/>
                  </a:schemeClr>
                </a:solidFill>
              </a:rPr>
              <a:t>September</a:t>
            </a:r>
            <a:r>
              <a:rPr lang="en-GB">
                <a:solidFill>
                  <a:schemeClr val="tx1">
                    <a:lumMod val="95000"/>
                    <a:lumOff val="5000"/>
                  </a:schemeClr>
                </a:solidFill>
              </a:rPr>
              <a:t> 202</a:t>
            </a:r>
            <a:r>
              <a:rPr lang="sl-SI">
                <a:solidFill>
                  <a:schemeClr val="tx1">
                    <a:lumMod val="95000"/>
                    <a:lumOff val="5000"/>
                  </a:schemeClr>
                </a:solidFill>
              </a:rPr>
              <a:t>3</a:t>
            </a:r>
            <a:r>
              <a:rPr lang="en-GB">
                <a:solidFill>
                  <a:schemeClr val="tx1">
                    <a:lumMod val="95000"/>
                    <a:lumOff val="5000"/>
                  </a:schemeClr>
                </a:solidFill>
              </a:rPr>
              <a:t>) - recording of the zoom welcome meeting with practical information on residence permit, student meals, urbana card ....</a:t>
            </a:r>
            <a:endParaRPr lang="sl-SI">
              <a:solidFill>
                <a:schemeClr val="tx1">
                  <a:lumMod val="95000"/>
                  <a:lumOff val="5000"/>
                </a:schemeClr>
              </a:solidFill>
            </a:endParaRPr>
          </a:p>
          <a:p>
            <a:pPr marL="0" indent="0">
              <a:buNone/>
            </a:pPr>
            <a:r>
              <a:rPr lang="en-GB">
                <a:solidFill>
                  <a:schemeClr val="tx1">
                    <a:lumMod val="95000"/>
                    <a:lumOff val="5000"/>
                  </a:schemeClr>
                </a:solidFill>
                <a:hlinkClick r:id="rId3"/>
              </a:rPr>
              <a:t>https://www.uni-lj.si/study/news/reception/</a:t>
            </a:r>
            <a:endParaRPr lang="sl-SI">
              <a:solidFill>
                <a:schemeClr val="tx1">
                  <a:lumMod val="95000"/>
                  <a:lumOff val="5000"/>
                </a:schemeClr>
              </a:solidFill>
            </a:endParaRPr>
          </a:p>
        </p:txBody>
      </p:sp>
    </p:spTree>
    <p:extLst>
      <p:ext uri="{BB962C8B-B14F-4D97-AF65-F5344CB8AC3E}">
        <p14:creationId xmlns:p14="http://schemas.microsoft.com/office/powerpoint/2010/main" val="403999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4" name="Rectangle 8">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38" name="Group 10">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2"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l-SI"/>
            </a:p>
          </p:txBody>
        </p:sp>
        <p:sp>
          <p:nvSpPr>
            <p:cNvPr id="40"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l-SI"/>
            </a:p>
          </p:txBody>
        </p:sp>
        <p:sp>
          <p:nvSpPr>
            <p:cNvPr id="14"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l-SI"/>
            </a:p>
          </p:txBody>
        </p:sp>
        <p:sp>
          <p:nvSpPr>
            <p:cNvPr id="15"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l-SI"/>
            </a:p>
          </p:txBody>
        </p:sp>
        <p:sp>
          <p:nvSpPr>
            <p:cNvPr id="16"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l-SI"/>
            </a:p>
          </p:txBody>
        </p:sp>
        <p:sp>
          <p:nvSpPr>
            <p:cNvPr id="17"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l-SI"/>
            </a:p>
          </p:txBody>
        </p:sp>
        <p:sp>
          <p:nvSpPr>
            <p:cNvPr id="18"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l-SI"/>
            </a:p>
          </p:txBody>
        </p:sp>
        <p:sp>
          <p:nvSpPr>
            <p:cNvPr id="19"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l-SI"/>
            </a:p>
          </p:txBody>
        </p:sp>
        <p:sp>
          <p:nvSpPr>
            <p:cNvPr id="20"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l-SI"/>
            </a:p>
          </p:txBody>
        </p:sp>
        <p:sp>
          <p:nvSpPr>
            <p:cNvPr id="21"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l-SI"/>
            </a:p>
          </p:txBody>
        </p:sp>
        <p:sp>
          <p:nvSpPr>
            <p:cNvPr id="22"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l-SI"/>
            </a:p>
          </p:txBody>
        </p:sp>
        <p:sp>
          <p:nvSpPr>
            <p:cNvPr id="23"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l-SI"/>
            </a:p>
          </p:txBody>
        </p:sp>
      </p:grpSp>
      <p:grpSp>
        <p:nvGrpSpPr>
          <p:cNvPr id="25" name="Group 24">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6"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l-SI"/>
            </a:p>
          </p:txBody>
        </p:sp>
        <p:sp>
          <p:nvSpPr>
            <p:cNvPr id="27"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l-SI"/>
            </a:p>
          </p:txBody>
        </p:sp>
        <p:sp>
          <p:nvSpPr>
            <p:cNvPr id="28"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l-SI"/>
            </a:p>
          </p:txBody>
        </p:sp>
        <p:sp>
          <p:nvSpPr>
            <p:cNvPr id="29"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l-SI"/>
            </a:p>
          </p:txBody>
        </p:sp>
        <p:sp>
          <p:nvSpPr>
            <p:cNvPr id="30"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l-SI"/>
            </a:p>
          </p:txBody>
        </p:sp>
        <p:sp>
          <p:nvSpPr>
            <p:cNvPr id="31"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l-SI"/>
            </a:p>
          </p:txBody>
        </p:sp>
        <p:sp>
          <p:nvSpPr>
            <p:cNvPr id="32"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l-SI"/>
            </a:p>
          </p:txBody>
        </p:sp>
        <p:sp>
          <p:nvSpPr>
            <p:cNvPr id="33"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l-SI"/>
            </a:p>
          </p:txBody>
        </p:sp>
        <p:sp>
          <p:nvSpPr>
            <p:cNvPr id="34"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l-SI"/>
            </a:p>
          </p:txBody>
        </p:sp>
        <p:sp>
          <p:nvSpPr>
            <p:cNvPr id="35"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l-SI"/>
            </a:p>
          </p:txBody>
        </p:sp>
        <p:sp>
          <p:nvSpPr>
            <p:cNvPr id="36"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l-SI"/>
            </a:p>
          </p:txBody>
        </p:sp>
        <p:sp>
          <p:nvSpPr>
            <p:cNvPr id="37"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l-SI"/>
            </a:p>
          </p:txBody>
        </p:sp>
      </p:grpSp>
      <p:sp>
        <p:nvSpPr>
          <p:cNvPr id="2" name="Naslov 1">
            <a:extLst>
              <a:ext uri="{FF2B5EF4-FFF2-40B4-BE49-F238E27FC236}">
                <a16:creationId xmlns:a16="http://schemas.microsoft.com/office/drawing/2014/main" id="{82038173-4606-E652-2BF2-ADFC375CB363}"/>
              </a:ext>
            </a:extLst>
          </p:cNvPr>
          <p:cNvSpPr>
            <a:spLocks noGrp="1"/>
          </p:cNvSpPr>
          <p:nvPr>
            <p:ph type="title"/>
          </p:nvPr>
        </p:nvSpPr>
        <p:spPr>
          <a:xfrm>
            <a:off x="4659520" y="624110"/>
            <a:ext cx="6845092" cy="1280890"/>
          </a:xfrm>
        </p:spPr>
        <p:txBody>
          <a:bodyPr>
            <a:normAutofit/>
          </a:bodyPr>
          <a:lstStyle/>
          <a:p>
            <a:r>
              <a:rPr lang="sl-SI"/>
              <a:t>First Residence Permit:</a:t>
            </a:r>
            <a:endParaRPr lang="sl-SI" dirty="0"/>
          </a:p>
        </p:txBody>
      </p:sp>
      <p:sp>
        <p:nvSpPr>
          <p:cNvPr id="39" name="Rectangle 38">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41"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l-SI"/>
          </a:p>
        </p:txBody>
      </p:sp>
      <p:pic>
        <p:nvPicPr>
          <p:cNvPr id="42" name="Picture 4" descr="Empty office desk">
            <a:extLst>
              <a:ext uri="{FF2B5EF4-FFF2-40B4-BE49-F238E27FC236}">
                <a16:creationId xmlns:a16="http://schemas.microsoft.com/office/drawing/2014/main" id="{A8CCC257-0A06-321B-4DA6-E27A5E4765B8}"/>
              </a:ext>
            </a:extLst>
          </p:cNvPr>
          <p:cNvPicPr>
            <a:picLocks noChangeAspect="1"/>
          </p:cNvPicPr>
          <p:nvPr/>
        </p:nvPicPr>
        <p:blipFill rotWithShape="1">
          <a:blip r:embed="rId2"/>
          <a:srcRect l="53248" r="20272" b="-2"/>
          <a:stretch/>
        </p:blipFill>
        <p:spPr>
          <a:xfrm>
            <a:off x="20" y="1730"/>
            <a:ext cx="2720524" cy="6858000"/>
          </a:xfrm>
          <a:prstGeom prst="rect">
            <a:avLst/>
          </a:prstGeom>
        </p:spPr>
      </p:pic>
      <p:sp>
        <p:nvSpPr>
          <p:cNvPr id="3" name="Označba mesta vsebine 2">
            <a:extLst>
              <a:ext uri="{FF2B5EF4-FFF2-40B4-BE49-F238E27FC236}">
                <a16:creationId xmlns:a16="http://schemas.microsoft.com/office/drawing/2014/main" id="{43B8B83B-6AED-4FE1-7F26-8D183A400CDC}"/>
              </a:ext>
            </a:extLst>
          </p:cNvPr>
          <p:cNvSpPr>
            <a:spLocks noGrp="1"/>
          </p:cNvSpPr>
          <p:nvPr>
            <p:ph idx="1"/>
          </p:nvPr>
        </p:nvSpPr>
        <p:spPr>
          <a:xfrm>
            <a:off x="4656667" y="2133600"/>
            <a:ext cx="6847944" cy="3777622"/>
          </a:xfrm>
        </p:spPr>
        <p:txBody>
          <a:bodyPr>
            <a:normAutofit/>
          </a:bodyPr>
          <a:lstStyle/>
          <a:p>
            <a:pPr>
              <a:lnSpc>
                <a:spcPct val="90000"/>
              </a:lnSpc>
            </a:pPr>
            <a:r>
              <a:rPr lang="en-US" sz="1400" dirty="0"/>
              <a:t>If you are staying in Slovenia for more than 3 months you have to apply for the First Residence Permit (and report your temporary address if you are staying in a private flat) as soon as possible after the arrival.</a:t>
            </a:r>
          </a:p>
          <a:p>
            <a:pPr>
              <a:lnSpc>
                <a:spcPct val="90000"/>
              </a:lnSpc>
            </a:pPr>
            <a:r>
              <a:rPr lang="en-US" sz="1400" dirty="0"/>
              <a:t>Together with Administrative Unit we will organize </a:t>
            </a:r>
            <a:r>
              <a:rPr lang="en-US" sz="1400" b="1" dirty="0"/>
              <a:t>SPECIAL DESK from 12 to 23 February 2024 for exchange students</a:t>
            </a:r>
            <a:r>
              <a:rPr lang="en-US" sz="1400" dirty="0"/>
              <a:t>. The Administrative Unit and our International Student Ambassadors will welcome you:</a:t>
            </a:r>
          </a:p>
          <a:p>
            <a:pPr lvl="1">
              <a:lnSpc>
                <a:spcPct val="90000"/>
              </a:lnSpc>
            </a:pPr>
            <a:r>
              <a:rPr lang="en-US" sz="1400" dirty="0"/>
              <a:t>Monday to Thursday- from </a:t>
            </a:r>
            <a:r>
              <a:rPr lang="en-US" sz="1400" dirty="0" err="1"/>
              <a:t>10am</a:t>
            </a:r>
            <a:r>
              <a:rPr lang="en-US" sz="1400" dirty="0"/>
              <a:t> to </a:t>
            </a:r>
            <a:r>
              <a:rPr lang="en-US" sz="1400" dirty="0" err="1"/>
              <a:t>2pm</a:t>
            </a:r>
            <a:endParaRPr lang="en-US" sz="1400" dirty="0"/>
          </a:p>
          <a:p>
            <a:pPr lvl="1">
              <a:lnSpc>
                <a:spcPct val="90000"/>
              </a:lnSpc>
            </a:pPr>
            <a:r>
              <a:rPr lang="en-US" sz="1400" dirty="0"/>
              <a:t>Friday- from </a:t>
            </a:r>
            <a:r>
              <a:rPr lang="en-US" sz="1400" dirty="0" err="1"/>
              <a:t>9am</a:t>
            </a:r>
            <a:r>
              <a:rPr lang="en-US" sz="1400" dirty="0"/>
              <a:t> to </a:t>
            </a:r>
            <a:r>
              <a:rPr lang="en-US" sz="1400" dirty="0" err="1"/>
              <a:t>12pm</a:t>
            </a:r>
            <a:endParaRPr lang="en-US" sz="1400" dirty="0"/>
          </a:p>
          <a:p>
            <a:pPr>
              <a:lnSpc>
                <a:spcPct val="90000"/>
              </a:lnSpc>
            </a:pPr>
            <a:endParaRPr lang="en-US" sz="1400" dirty="0"/>
          </a:p>
          <a:p>
            <a:pPr>
              <a:lnSpc>
                <a:spcPct val="90000"/>
              </a:lnSpc>
            </a:pPr>
            <a:r>
              <a:rPr lang="en-US" sz="1400" dirty="0"/>
              <a:t>Address: Administrative Unit Ljubljana, </a:t>
            </a:r>
            <a:r>
              <a:rPr lang="en-US" sz="1400" dirty="0" err="1"/>
              <a:t>Tobačna</a:t>
            </a:r>
            <a:r>
              <a:rPr lang="en-US" sz="1400" dirty="0"/>
              <a:t> 5</a:t>
            </a:r>
          </a:p>
          <a:p>
            <a:pPr>
              <a:lnSpc>
                <a:spcPct val="90000"/>
              </a:lnSpc>
            </a:pPr>
            <a:endParaRPr lang="en-US" sz="1400" dirty="0"/>
          </a:p>
          <a:p>
            <a:pPr>
              <a:lnSpc>
                <a:spcPct val="90000"/>
              </a:lnSpc>
            </a:pPr>
            <a:r>
              <a:rPr lang="en-US" sz="1400" dirty="0"/>
              <a:t>More information: </a:t>
            </a:r>
            <a:r>
              <a:rPr lang="en-US" sz="1400" dirty="0">
                <a:hlinkClick r:id="rId3"/>
              </a:rPr>
              <a:t>TEMPORARY RESIDENCE - INTERNATIONAL STUDENTS (uni-lj.si)</a:t>
            </a:r>
            <a:endParaRPr lang="en-US" sz="1400" dirty="0"/>
          </a:p>
          <a:p>
            <a:pPr>
              <a:lnSpc>
                <a:spcPct val="90000"/>
              </a:lnSpc>
            </a:pPr>
            <a:endParaRPr lang="sl-SI" sz="1400" dirty="0"/>
          </a:p>
        </p:txBody>
      </p:sp>
    </p:spTree>
    <p:extLst>
      <p:ext uri="{BB962C8B-B14F-4D97-AF65-F5344CB8AC3E}">
        <p14:creationId xmlns:p14="http://schemas.microsoft.com/office/powerpoint/2010/main" val="2134625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0775B79-935B-DBBC-3B56-2F7324A0CC1D}"/>
              </a:ext>
            </a:extLst>
          </p:cNvPr>
          <p:cNvSpPr>
            <a:spLocks noGrp="1"/>
          </p:cNvSpPr>
          <p:nvPr>
            <p:ph type="title"/>
          </p:nvPr>
        </p:nvSpPr>
        <p:spPr/>
        <p:txBody>
          <a:bodyPr/>
          <a:lstStyle/>
          <a:p>
            <a:r>
              <a:rPr lang="en-US" dirty="0"/>
              <a:t>Student meals (from 19. 2. 2024)</a:t>
            </a:r>
            <a:endParaRPr lang="sl-SI" dirty="0"/>
          </a:p>
        </p:txBody>
      </p:sp>
      <p:sp>
        <p:nvSpPr>
          <p:cNvPr id="3" name="Označba mesta vsebine 2">
            <a:extLst>
              <a:ext uri="{FF2B5EF4-FFF2-40B4-BE49-F238E27FC236}">
                <a16:creationId xmlns:a16="http://schemas.microsoft.com/office/drawing/2014/main" id="{025FC3A2-2483-84D7-7136-9A7157C11A71}"/>
              </a:ext>
            </a:extLst>
          </p:cNvPr>
          <p:cNvSpPr>
            <a:spLocks noGrp="1"/>
          </p:cNvSpPr>
          <p:nvPr>
            <p:ph idx="1"/>
          </p:nvPr>
        </p:nvSpPr>
        <p:spPr/>
        <p:txBody>
          <a:bodyPr>
            <a:noAutofit/>
          </a:bodyPr>
          <a:lstStyle/>
          <a:p>
            <a:r>
              <a:rPr lang="en-US" sz="1600" dirty="0"/>
              <a:t>You need your mobile phone with mobile data or Slovene SIM card. (Free SIM cards should also be available at the Student Organization of the University – </a:t>
            </a:r>
            <a:r>
              <a:rPr lang="en-US" sz="1600" dirty="0" err="1"/>
              <a:t>ŠOU</a:t>
            </a:r>
            <a:r>
              <a:rPr lang="en-US" sz="1600" dirty="0"/>
              <a:t>, </a:t>
            </a:r>
            <a:r>
              <a:rPr lang="en-US" sz="1600" dirty="0" err="1"/>
              <a:t>Pivovarniška</a:t>
            </a:r>
            <a:r>
              <a:rPr lang="en-US" sz="1600" dirty="0"/>
              <a:t> 6, </a:t>
            </a:r>
            <a:r>
              <a:rPr lang="en-US" sz="1600" dirty="0" err="1"/>
              <a:t>Kampus</a:t>
            </a:r>
            <a:r>
              <a:rPr lang="en-US" sz="1600" dirty="0"/>
              <a:t>, office hours Monday, Tuesday, Thursday: 16.00 - 19.00); you can also get a special card used only for the food system – 15€ non-refundable, 1-2 days to be operative;</a:t>
            </a:r>
          </a:p>
          <a:p>
            <a:r>
              <a:rPr lang="en-US" sz="1600" dirty="0"/>
              <a:t>Register on-line: </a:t>
            </a:r>
            <a:r>
              <a:rPr lang="en-US" sz="1600" dirty="0">
                <a:hlinkClick r:id="rId2"/>
              </a:rPr>
              <a:t>www.studentska-prehrana.si</a:t>
            </a:r>
            <a:r>
              <a:rPr lang="sl-SI" sz="1600" dirty="0"/>
              <a:t> </a:t>
            </a:r>
            <a:r>
              <a:rPr lang="en-US" sz="1600" dirty="0"/>
              <a:t> </a:t>
            </a:r>
          </a:p>
          <a:p>
            <a:r>
              <a:rPr lang="en-US" sz="1600" dirty="0"/>
              <a:t>For the final registration go to INFO Point at </a:t>
            </a:r>
            <a:r>
              <a:rPr lang="en-US" sz="1600" dirty="0" err="1"/>
              <a:t>Pivovarniška</a:t>
            </a:r>
            <a:r>
              <a:rPr lang="en-US" sz="1600" dirty="0"/>
              <a:t> 6, (Mon </a:t>
            </a:r>
            <a:r>
              <a:rPr lang="en-US" sz="1600" dirty="0" err="1"/>
              <a:t>9am-3.30pm</a:t>
            </a:r>
            <a:r>
              <a:rPr lang="en-US" sz="1600" dirty="0"/>
              <a:t>, Wed </a:t>
            </a:r>
            <a:r>
              <a:rPr lang="en-US" sz="1600" dirty="0" err="1"/>
              <a:t>9am-3.30pm</a:t>
            </a:r>
            <a:r>
              <a:rPr lang="en-US" sz="1600" dirty="0"/>
              <a:t>); e-mail contact:  studentska.prehrana@sou-lj.si or ESN office (</a:t>
            </a:r>
            <a:r>
              <a:rPr lang="en-US" sz="1600" dirty="0" err="1"/>
              <a:t>Pivovarniška</a:t>
            </a:r>
            <a:r>
              <a:rPr lang="sl-SI" sz="1600" dirty="0"/>
              <a:t> </a:t>
            </a:r>
            <a:r>
              <a:rPr lang="en-US" sz="1600" dirty="0"/>
              <a:t>6 – pink door)</a:t>
            </a:r>
          </a:p>
          <a:p>
            <a:r>
              <a:rPr lang="en-US" sz="1600" dirty="0"/>
              <a:t>You also need </a:t>
            </a:r>
            <a:r>
              <a:rPr lang="en-US" sz="1600" dirty="0" err="1"/>
              <a:t>EMŠO</a:t>
            </a:r>
            <a:r>
              <a:rPr lang="en-US" sz="1600" dirty="0"/>
              <a:t> number (unique personal number – 13 digit number starting with your date of birth) – provided by the faculty- please contact your faculty coordinator </a:t>
            </a:r>
            <a:r>
              <a:rPr lang="en-US" sz="1600" dirty="0">
                <a:hlinkClick r:id="rId3"/>
              </a:rPr>
              <a:t>https://www.uni-lj.si/international_cooperation_and_exchange/erasmus-plus-programme/erasmus_plus_coordinators/</a:t>
            </a:r>
            <a:r>
              <a:rPr lang="sl-SI" sz="1600" dirty="0"/>
              <a:t> </a:t>
            </a:r>
            <a:endParaRPr lang="en-US" sz="1600" dirty="0"/>
          </a:p>
          <a:p>
            <a:r>
              <a:rPr lang="en-US" sz="1600" dirty="0"/>
              <a:t>You will get app. 20 subsidies per month. You can use the system twice a day (4 hours break between the meals), from </a:t>
            </a:r>
            <a:r>
              <a:rPr lang="en-US" sz="1600" dirty="0" err="1"/>
              <a:t>8am</a:t>
            </a:r>
            <a:r>
              <a:rPr lang="en-US" sz="1600" dirty="0"/>
              <a:t> until </a:t>
            </a:r>
            <a:r>
              <a:rPr lang="en-US" sz="1600" dirty="0" err="1"/>
              <a:t>9pm</a:t>
            </a:r>
            <a:r>
              <a:rPr lang="en-US" sz="1600" dirty="0"/>
              <a:t>, also during weekends. </a:t>
            </a:r>
          </a:p>
          <a:p>
            <a:endParaRPr lang="sl-SI" sz="1600" dirty="0"/>
          </a:p>
        </p:txBody>
      </p:sp>
    </p:spTree>
    <p:extLst>
      <p:ext uri="{BB962C8B-B14F-4D97-AF65-F5344CB8AC3E}">
        <p14:creationId xmlns:p14="http://schemas.microsoft.com/office/powerpoint/2010/main" val="2076457300"/>
      </p:ext>
    </p:extLst>
  </p:cSld>
  <p:clrMapOvr>
    <a:masterClrMapping/>
  </p:clrMapOvr>
</p:sld>
</file>

<file path=ppt/theme/theme1.xml><?xml version="1.0" encoding="utf-8"?>
<a:theme xmlns:a="http://schemas.openxmlformats.org/drawingml/2006/main" name="Šelest">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73</TotalTime>
  <Words>2048</Words>
  <Application>Microsoft Office PowerPoint</Application>
  <PresentationFormat>Širokozaslonsko</PresentationFormat>
  <Paragraphs>181</Paragraphs>
  <Slides>35</Slides>
  <Notes>1</Notes>
  <HiddenSlides>0</HiddenSlides>
  <MMClips>0</MMClips>
  <ScaleCrop>false</ScaleCrop>
  <HeadingPairs>
    <vt:vector size="6" baseType="variant">
      <vt:variant>
        <vt:lpstr>Uporabljene pisave</vt:lpstr>
      </vt:variant>
      <vt:variant>
        <vt:i4>9</vt:i4>
      </vt:variant>
      <vt:variant>
        <vt:lpstr>Tema</vt:lpstr>
      </vt:variant>
      <vt:variant>
        <vt:i4>2</vt:i4>
      </vt:variant>
      <vt:variant>
        <vt:lpstr>Naslovi diapozitivov</vt:lpstr>
      </vt:variant>
      <vt:variant>
        <vt:i4>35</vt:i4>
      </vt:variant>
    </vt:vector>
  </HeadingPairs>
  <TitlesOfParts>
    <vt:vector size="46" baseType="lpstr">
      <vt:lpstr>Aptos</vt:lpstr>
      <vt:lpstr>Arial</vt:lpstr>
      <vt:lpstr>Calibri</vt:lpstr>
      <vt:lpstr>Century Gothic</vt:lpstr>
      <vt:lpstr>Garamond</vt:lpstr>
      <vt:lpstr>Gentium Book Basic</vt:lpstr>
      <vt:lpstr>Helvetica Neue</vt:lpstr>
      <vt:lpstr>Wingdings</vt:lpstr>
      <vt:lpstr>Wingdings 3</vt:lpstr>
      <vt:lpstr>Šelest</vt:lpstr>
      <vt:lpstr>Officeova tema</vt:lpstr>
      <vt:lpstr>Erasmus Students Welcome Meeting</vt:lpstr>
      <vt:lpstr>Erasmus Student Network</vt:lpstr>
      <vt:lpstr>About the University of Ljubljana</vt:lpstr>
      <vt:lpstr>About the Faculty of Education</vt:lpstr>
      <vt:lpstr>About the Faculty of Education</vt:lpstr>
      <vt:lpstr>Office for International Co-operation</vt:lpstr>
      <vt:lpstr>Practical Information</vt:lpstr>
      <vt:lpstr>First Residence Permit:</vt:lpstr>
      <vt:lpstr>Student meals (from 19. 2. 2024)</vt:lpstr>
      <vt:lpstr>STUDENT BUS CARD  (URBANA TIME CARD - green)</vt:lpstr>
      <vt:lpstr>SELF-SERVICE BIKE BORROWING SYSTEM “BICIKElj” for only 3 EUR/year</vt:lpstr>
      <vt:lpstr>Sports</vt:lpstr>
      <vt:lpstr>Health problems</vt:lpstr>
      <vt:lpstr>Temporary Student Jobs</vt:lpstr>
      <vt:lpstr>Erasmus Documentation</vt:lpstr>
      <vt:lpstr>Confirmation of Stay</vt:lpstr>
      <vt:lpstr>Learning agreement </vt:lpstr>
      <vt:lpstr>Transcript of Records </vt:lpstr>
      <vt:lpstr>Other documentation:</vt:lpstr>
      <vt:lpstr>Student ID card</vt:lpstr>
      <vt:lpstr>Personal Registration Number (EMŠO)</vt:lpstr>
      <vt:lpstr>Your UL Digital Identity</vt:lpstr>
      <vt:lpstr>Your UL Digital Identity</vt:lpstr>
      <vt:lpstr>Student Information System („VIS“)</vt:lpstr>
      <vt:lpstr>Virtual Classroom („Moodle“)</vt:lpstr>
      <vt:lpstr>Both links on Homepage</vt:lpstr>
      <vt:lpstr>Sport at Faculty of Education</vt:lpstr>
      <vt:lpstr>Schedule</vt:lpstr>
      <vt:lpstr>PowerPointova predstavitev</vt:lpstr>
      <vt:lpstr>PowerPointova predstavitev</vt:lpstr>
      <vt:lpstr>COBISS+  National library management system </vt:lpstr>
      <vt:lpstr>DiKUL - Digital library of University of Ljubljana </vt:lpstr>
      <vt:lpstr>PowerPointova predstavitev</vt:lpstr>
      <vt:lpstr>LIBRARY EDUCATION SERVICES</vt:lpstr>
      <vt:lpstr>WELCOME TO THE LIBRARY!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Students Welcome Meeting</dc:title>
  <dc:creator>Repac, Igor</dc:creator>
  <cp:lastModifiedBy>Repac, Igor</cp:lastModifiedBy>
  <cp:revision>2</cp:revision>
  <dcterms:created xsi:type="dcterms:W3CDTF">2024-02-15T08:30:10Z</dcterms:created>
  <dcterms:modified xsi:type="dcterms:W3CDTF">2024-02-15T09:46:27Z</dcterms:modified>
</cp:coreProperties>
</file>