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00" r:id="rId2"/>
    <p:sldId id="315" r:id="rId3"/>
    <p:sldId id="282" r:id="rId4"/>
    <p:sldId id="284" r:id="rId5"/>
    <p:sldId id="283" r:id="rId6"/>
    <p:sldId id="260" r:id="rId7"/>
    <p:sldId id="337" r:id="rId8"/>
    <p:sldId id="308" r:id="rId9"/>
    <p:sldId id="309" r:id="rId10"/>
    <p:sldId id="319" r:id="rId11"/>
    <p:sldId id="320" r:id="rId12"/>
    <p:sldId id="318" r:id="rId13"/>
    <p:sldId id="298" r:id="rId14"/>
    <p:sldId id="302" r:id="rId15"/>
    <p:sldId id="303" r:id="rId16"/>
    <p:sldId id="304" r:id="rId17"/>
    <p:sldId id="261" r:id="rId18"/>
    <p:sldId id="264" r:id="rId19"/>
    <p:sldId id="265" r:id="rId20"/>
    <p:sldId id="257" r:id="rId21"/>
    <p:sldId id="335" r:id="rId22"/>
    <p:sldId id="266" r:id="rId23"/>
    <p:sldId id="299" r:id="rId24"/>
    <p:sldId id="301" r:id="rId25"/>
    <p:sldId id="281" r:id="rId26"/>
    <p:sldId id="290" r:id="rId27"/>
    <p:sldId id="291" r:id="rId28"/>
    <p:sldId id="292" r:id="rId29"/>
    <p:sldId id="263" r:id="rId30"/>
    <p:sldId id="322" r:id="rId31"/>
    <p:sldId id="316" r:id="rId32"/>
    <p:sldId id="325" r:id="rId33"/>
    <p:sldId id="326" r:id="rId34"/>
    <p:sldId id="327" r:id="rId35"/>
    <p:sldId id="328" r:id="rId36"/>
    <p:sldId id="329" r:id="rId37"/>
    <p:sldId id="330" r:id="rId38"/>
    <p:sldId id="331" r:id="rId39"/>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tski slog 1 – poudarek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Brez sloga, brez mrež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Svetel slog 3 – poudarek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113A9D2-9D6B-4929-AA2D-F23B5EE8CBE7}" styleName="Tematski slog 2 – poudarek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varScale="1">
        <p:scale>
          <a:sx n="108" d="100"/>
          <a:sy n="108" d="100"/>
        </p:scale>
        <p:origin x="1302" y="96"/>
      </p:cViewPr>
      <p:guideLst>
        <p:guide orient="horz" pos="2160"/>
        <p:guide pos="2880"/>
      </p:guideLst>
    </p:cSldViewPr>
  </p:slideViewPr>
  <p:outlineViewPr>
    <p:cViewPr>
      <p:scale>
        <a:sx n="33" d="100"/>
        <a:sy n="33" d="100"/>
      </p:scale>
      <p:origin x="0" y="8640"/>
    </p:cViewPr>
  </p:outlin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009741-7562-4EE3-B143-514B3E952581}" type="datetimeFigureOut">
              <a:rPr lang="sl-SI" smtClean="0"/>
              <a:pPr/>
              <a:t>10. 02. 2023</a:t>
            </a:fld>
            <a:endParaRPr lang="sl-SI"/>
          </a:p>
        </p:txBody>
      </p:sp>
      <p:sp>
        <p:nvSpPr>
          <p:cNvPr id="4" name="Ograd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FAA758-987C-4005-81E9-60BF02B1ECFF}" type="slidenum">
              <a:rPr lang="sl-SI" smtClean="0"/>
              <a:pPr/>
              <a:t>‹#›</a:t>
            </a:fld>
            <a:endParaRPr lang="sl-SI"/>
          </a:p>
        </p:txBody>
      </p:sp>
    </p:spTree>
    <p:extLst>
      <p:ext uri="{BB962C8B-B14F-4D97-AF65-F5344CB8AC3E}">
        <p14:creationId xmlns:p14="http://schemas.microsoft.com/office/powerpoint/2010/main" val="829403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A8FD42-3075-4239-BFB7-4CE8CCE89A44}" type="datetimeFigureOut">
              <a:rPr lang="sl-SI" smtClean="0"/>
              <a:t>10. 02. 2023</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0F327-3F4A-41F6-8941-5D401A6DC9C3}" type="slidenum">
              <a:rPr lang="sl-SI" smtClean="0"/>
              <a:t>‹#›</a:t>
            </a:fld>
            <a:endParaRPr lang="sl-SI"/>
          </a:p>
        </p:txBody>
      </p:sp>
    </p:spTree>
    <p:extLst>
      <p:ext uri="{BB962C8B-B14F-4D97-AF65-F5344CB8AC3E}">
        <p14:creationId xmlns:p14="http://schemas.microsoft.com/office/powerpoint/2010/main" val="1503149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58" name="Shape 58"/>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235353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58B2EE-F889-4DE7-8CB5-9F7A0C873ED2}" type="slidenum">
              <a:rPr kumimoji="0" lang="sl-S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l-S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1742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hasCustomPrompt="1"/>
          </p:nvPr>
        </p:nvSpPr>
        <p:spPr>
          <a:xfrm>
            <a:off x="683568" y="2852942"/>
            <a:ext cx="7772400" cy="977927"/>
          </a:xfrm>
        </p:spPr>
        <p:txBody>
          <a:bodyPr/>
          <a:lstStyle>
            <a:lvl1pPr>
              <a:defRPr sz="3200" b="1">
                <a:latin typeface="Garamond" pitchFamily="18" charset="0"/>
              </a:defRPr>
            </a:lvl1pPr>
          </a:lstStyle>
          <a:p>
            <a:r>
              <a:rPr lang="sl-SI" dirty="0"/>
              <a:t>Ime in priimek</a:t>
            </a:r>
          </a:p>
        </p:txBody>
      </p:sp>
      <p:sp>
        <p:nvSpPr>
          <p:cNvPr id="3" name="Podnaslov 2"/>
          <p:cNvSpPr>
            <a:spLocks noGrp="1"/>
          </p:cNvSpPr>
          <p:nvPr>
            <p:ph type="subTitle" idx="1" hasCustomPrompt="1"/>
          </p:nvPr>
        </p:nvSpPr>
        <p:spPr>
          <a:xfrm>
            <a:off x="1371600" y="3886200"/>
            <a:ext cx="6400800" cy="1752600"/>
          </a:xfrm>
        </p:spPr>
        <p:txBody>
          <a:bodyPr/>
          <a:lstStyle>
            <a:lvl1pPr marL="0" indent="0" algn="ctr">
              <a:buNone/>
              <a:defRPr b="1">
                <a:solidFill>
                  <a:schemeClr val="accent5">
                    <a:lumMod val="75000"/>
                  </a:schemeClr>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dirty="0"/>
              <a:t>Naslov</a:t>
            </a:r>
          </a:p>
        </p:txBody>
      </p:sp>
      <p:sp>
        <p:nvSpPr>
          <p:cNvPr id="4" name="Ograda datuma 3"/>
          <p:cNvSpPr>
            <a:spLocks noGrp="1"/>
          </p:cNvSpPr>
          <p:nvPr>
            <p:ph type="dt" sz="half" idx="10"/>
          </p:nvPr>
        </p:nvSpPr>
        <p:spPr/>
        <p:txBody>
          <a:bodyPr/>
          <a:lstStyle/>
          <a:p>
            <a:fld id="{9CF684CB-BC2E-4735-A30D-E75AF1E43741}" type="datetimeFigureOut">
              <a:rPr lang="sl-SI" smtClean="0"/>
              <a:pPr/>
              <a:t>10. 02. 2023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EDBD01A-BC06-4CB8-B68F-E196C18B0129}" type="slidenum">
              <a:rPr lang="sl-SI" smtClean="0"/>
              <a:pPr/>
              <a:t>‹#›</a:t>
            </a:fld>
            <a:endParaRPr lang="sl-SI"/>
          </a:p>
        </p:txBody>
      </p:sp>
      <p:pic>
        <p:nvPicPr>
          <p:cNvPr id="7" name="Picture 2" descr="D:\Slike\pef\pef ang hisk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49476" y="260654"/>
            <a:ext cx="2557016" cy="236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614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CF684CB-BC2E-4735-A30D-E75AF1E43741}" type="datetimeFigureOut">
              <a:rPr lang="sl-SI" smtClean="0"/>
              <a:pPr/>
              <a:t>10. 02. 2023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EDBD01A-BC06-4CB8-B68F-E196C18B0129}" type="slidenum">
              <a:rPr lang="sl-SI" smtClean="0"/>
              <a:pPr/>
              <a:t>‹#›</a:t>
            </a:fld>
            <a:endParaRPr lang="sl-SI"/>
          </a:p>
        </p:txBody>
      </p:sp>
    </p:spTree>
    <p:extLst>
      <p:ext uri="{BB962C8B-B14F-4D97-AF65-F5344CB8AC3E}">
        <p14:creationId xmlns:p14="http://schemas.microsoft.com/office/powerpoint/2010/main" val="891694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44"/>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44"/>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9CF684CB-BC2E-4735-A30D-E75AF1E43741}" type="datetimeFigureOut">
              <a:rPr lang="sl-SI" smtClean="0"/>
              <a:pPr/>
              <a:t>10. 02. 2023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EDBD01A-BC06-4CB8-B68F-E196C18B0129}" type="slidenum">
              <a:rPr lang="sl-SI" smtClean="0"/>
              <a:pPr/>
              <a:t>‹#›</a:t>
            </a:fld>
            <a:endParaRPr lang="sl-SI"/>
          </a:p>
        </p:txBody>
      </p:sp>
    </p:spTree>
    <p:extLst>
      <p:ext uri="{BB962C8B-B14F-4D97-AF65-F5344CB8AC3E}">
        <p14:creationId xmlns:p14="http://schemas.microsoft.com/office/powerpoint/2010/main" val="2286792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p:cSld name="Title &amp; Text">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370650" y="1648233"/>
            <a:ext cx="8385000" cy="4814800"/>
          </a:xfrm>
          <a:prstGeom prst="rect">
            <a:avLst/>
          </a:prstGeom>
          <a:noFill/>
          <a:ln>
            <a:noFill/>
          </a:ln>
        </p:spPr>
        <p:txBody>
          <a:bodyPr spcFirstLastPara="1" wrap="square" lIns="91425" tIns="91425" rIns="91425" bIns="91425" anchor="t" anchorCtr="0"/>
          <a:lstStyle>
            <a:lvl1pPr marL="457200" marR="0" lvl="0" indent="-323850" algn="l" rtl="0">
              <a:lnSpc>
                <a:spcPct val="115000"/>
              </a:lnSpc>
              <a:spcBef>
                <a:spcPts val="300"/>
              </a:spcBef>
              <a:spcAft>
                <a:spcPts val="0"/>
              </a:spcAft>
              <a:buClr>
                <a:srgbClr val="434343"/>
              </a:buClr>
              <a:buSzPts val="1500"/>
              <a:buFont typeface="Helvetica Neue"/>
              <a:buChar char="●"/>
              <a:defRPr sz="1800" u="none" strike="noStrike" cap="none">
                <a:solidFill>
                  <a:srgbClr val="434343"/>
                </a:solidFill>
                <a:latin typeface="Helvetica Neue"/>
                <a:ea typeface="Helvetica Neue"/>
                <a:cs typeface="Helvetica Neue"/>
                <a:sym typeface="Helvetica Neue"/>
              </a:defRPr>
            </a:lvl1pPr>
            <a:lvl2pPr marL="914400" marR="0" lvl="1" indent="-323850" algn="l" rtl="0">
              <a:lnSpc>
                <a:spcPct val="115000"/>
              </a:lnSpc>
              <a:spcBef>
                <a:spcPts val="56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2pPr>
            <a:lvl3pPr marL="1371600" marR="0" lvl="2" indent="-323850" algn="l" rtl="0">
              <a:lnSpc>
                <a:spcPct val="115000"/>
              </a:lnSpc>
              <a:spcBef>
                <a:spcPts val="48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3pPr>
            <a:lvl4pPr marL="1828800" marR="0" lvl="3"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4pPr>
            <a:lvl5pPr marL="2286000" marR="0" lvl="4"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5pPr>
            <a:lvl6pPr marL="2743200" marR="0" lvl="5"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6pPr>
            <a:lvl7pPr marL="3200400" marR="0" lvl="6"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7pPr>
            <a:lvl8pPr marL="3657600" marR="0" lvl="7"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8pPr>
            <a:lvl9pPr marL="4114800" marR="0" lvl="8" indent="-323850" algn="l" rtl="0">
              <a:lnSpc>
                <a:spcPct val="115000"/>
              </a:lnSpc>
              <a:spcBef>
                <a:spcPts val="400"/>
              </a:spcBef>
              <a:spcAft>
                <a:spcPts val="0"/>
              </a:spcAft>
              <a:buClr>
                <a:srgbClr val="434343"/>
              </a:buClr>
              <a:buSzPts val="1500"/>
              <a:buFont typeface="Helvetica Neue"/>
              <a:buChar char="■"/>
              <a:defRPr sz="1500" u="none" strike="noStrike" cap="none">
                <a:solidFill>
                  <a:srgbClr val="434343"/>
                </a:solidFill>
                <a:latin typeface="Helvetica Neue"/>
                <a:ea typeface="Helvetica Neue"/>
                <a:cs typeface="Helvetica Neue"/>
                <a:sym typeface="Helvetica Neue"/>
              </a:defRPr>
            </a:lvl9pPr>
          </a:lstStyle>
          <a:p>
            <a:endParaRPr/>
          </a:p>
        </p:txBody>
      </p:sp>
      <p:sp>
        <p:nvSpPr>
          <p:cNvPr id="25" name="Shape 25"/>
          <p:cNvSpPr txBox="1">
            <a:spLocks noGrp="1"/>
          </p:cNvSpPr>
          <p:nvPr>
            <p:ph type="title"/>
          </p:nvPr>
        </p:nvSpPr>
        <p:spPr>
          <a:xfrm>
            <a:off x="370650" y="395000"/>
            <a:ext cx="8385000" cy="9716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434343"/>
              </a:buClr>
              <a:buSzPts val="2800"/>
              <a:buFont typeface="Garamond"/>
              <a:buNone/>
              <a:defRPr sz="2800" i="1" u="none" strike="noStrike" cap="none">
                <a:solidFill>
                  <a:srgbClr val="434343"/>
                </a:solidFill>
              </a:defRPr>
            </a:lvl1pPr>
            <a:lvl2pPr marL="0" marR="0" lvl="1" indent="0" algn="ctr" rtl="0">
              <a:spcBef>
                <a:spcPts val="0"/>
              </a:spcBef>
              <a:spcAft>
                <a:spcPts val="0"/>
              </a:spcAft>
              <a:buClr>
                <a:srgbClr val="434343"/>
              </a:buClr>
              <a:buSzPts val="2800"/>
              <a:buFont typeface="Gentium Book Basic"/>
              <a:buNone/>
              <a:defRPr sz="2800" i="0" u="none" strike="noStrike" cap="none">
                <a:solidFill>
                  <a:srgbClr val="434343"/>
                </a:solidFill>
                <a:latin typeface="Gentium Book Basic"/>
                <a:ea typeface="Gentium Book Basic"/>
                <a:cs typeface="Gentium Book Basic"/>
                <a:sym typeface="Gentium Book Basic"/>
              </a:defRPr>
            </a:lvl2pPr>
            <a:lvl3pPr marL="0" marR="0" lvl="2" indent="0" algn="ctr" rtl="0">
              <a:spcBef>
                <a:spcPts val="0"/>
              </a:spcBef>
              <a:spcAft>
                <a:spcPts val="0"/>
              </a:spcAft>
              <a:buClr>
                <a:srgbClr val="434343"/>
              </a:buClr>
              <a:buSzPts val="2800"/>
              <a:buFont typeface="Gentium Book Basic"/>
              <a:buNone/>
              <a:defRPr sz="2800" i="0" u="none" strike="noStrike" cap="none">
                <a:solidFill>
                  <a:srgbClr val="434343"/>
                </a:solidFill>
                <a:latin typeface="Gentium Book Basic"/>
                <a:ea typeface="Gentium Book Basic"/>
                <a:cs typeface="Gentium Book Basic"/>
                <a:sym typeface="Gentium Book Basic"/>
              </a:defRPr>
            </a:lvl3pPr>
            <a:lvl4pPr marL="0" marR="0" lvl="3" indent="0" algn="ctr" rtl="0">
              <a:spcBef>
                <a:spcPts val="0"/>
              </a:spcBef>
              <a:spcAft>
                <a:spcPts val="0"/>
              </a:spcAft>
              <a:buClr>
                <a:srgbClr val="434343"/>
              </a:buClr>
              <a:buSzPts val="2800"/>
              <a:buFont typeface="Gentium Book Basic"/>
              <a:buNone/>
              <a:defRPr sz="2800" i="0" u="none" strike="noStrike" cap="none">
                <a:solidFill>
                  <a:srgbClr val="434343"/>
                </a:solidFill>
                <a:latin typeface="Gentium Book Basic"/>
                <a:ea typeface="Gentium Book Basic"/>
                <a:cs typeface="Gentium Book Basic"/>
                <a:sym typeface="Gentium Book Basic"/>
              </a:defRPr>
            </a:lvl4pPr>
            <a:lvl5pPr marL="0" marR="0" lvl="4" indent="0" algn="ctr" rtl="0">
              <a:spcBef>
                <a:spcPts val="0"/>
              </a:spcBef>
              <a:spcAft>
                <a:spcPts val="0"/>
              </a:spcAft>
              <a:buClr>
                <a:srgbClr val="434343"/>
              </a:buClr>
              <a:buSzPts val="2800"/>
              <a:buFont typeface="Gentium Book Basic"/>
              <a:buNone/>
              <a:defRPr sz="2800" i="0" u="none" strike="noStrike" cap="none">
                <a:solidFill>
                  <a:srgbClr val="434343"/>
                </a:solidFill>
                <a:latin typeface="Gentium Book Basic"/>
                <a:ea typeface="Gentium Book Basic"/>
                <a:cs typeface="Gentium Book Basic"/>
                <a:sym typeface="Gentium Book Basic"/>
              </a:defRPr>
            </a:lvl5pPr>
            <a:lvl6pPr marL="457200" marR="0" lvl="5" indent="0" algn="ctr" rtl="0">
              <a:spcBef>
                <a:spcPts val="0"/>
              </a:spcBef>
              <a:spcAft>
                <a:spcPts val="0"/>
              </a:spcAft>
              <a:buClr>
                <a:srgbClr val="434343"/>
              </a:buClr>
              <a:buSzPts val="2800"/>
              <a:buFont typeface="Gentium Book Basic"/>
              <a:buNone/>
              <a:defRPr sz="2800" i="0" u="none" strike="noStrike" cap="none">
                <a:solidFill>
                  <a:srgbClr val="434343"/>
                </a:solidFill>
                <a:latin typeface="Gentium Book Basic"/>
                <a:ea typeface="Gentium Book Basic"/>
                <a:cs typeface="Gentium Book Basic"/>
                <a:sym typeface="Gentium Book Basic"/>
              </a:defRPr>
            </a:lvl6pPr>
            <a:lvl7pPr marL="914400" marR="0" lvl="6" indent="0" algn="ctr" rtl="0">
              <a:spcBef>
                <a:spcPts val="0"/>
              </a:spcBef>
              <a:spcAft>
                <a:spcPts val="0"/>
              </a:spcAft>
              <a:buClr>
                <a:srgbClr val="434343"/>
              </a:buClr>
              <a:buSzPts val="2800"/>
              <a:buFont typeface="Gentium Book Basic"/>
              <a:buNone/>
              <a:defRPr sz="2800" i="0" u="none" strike="noStrike" cap="none">
                <a:solidFill>
                  <a:srgbClr val="434343"/>
                </a:solidFill>
                <a:latin typeface="Gentium Book Basic"/>
                <a:ea typeface="Gentium Book Basic"/>
                <a:cs typeface="Gentium Book Basic"/>
                <a:sym typeface="Gentium Book Basic"/>
              </a:defRPr>
            </a:lvl7pPr>
            <a:lvl8pPr marL="1371600" marR="0" lvl="7" indent="0" algn="ctr" rtl="0">
              <a:spcBef>
                <a:spcPts val="0"/>
              </a:spcBef>
              <a:spcAft>
                <a:spcPts val="0"/>
              </a:spcAft>
              <a:buClr>
                <a:srgbClr val="434343"/>
              </a:buClr>
              <a:buSzPts val="2800"/>
              <a:buFont typeface="Gentium Book Basic"/>
              <a:buNone/>
              <a:defRPr sz="2800" i="0" u="none" strike="noStrike" cap="none">
                <a:solidFill>
                  <a:srgbClr val="434343"/>
                </a:solidFill>
                <a:latin typeface="Gentium Book Basic"/>
                <a:ea typeface="Gentium Book Basic"/>
                <a:cs typeface="Gentium Book Basic"/>
                <a:sym typeface="Gentium Book Basic"/>
              </a:defRPr>
            </a:lvl8pPr>
            <a:lvl9pPr marL="1828800" marR="0" lvl="8" indent="0" algn="ctr" rtl="0">
              <a:spcBef>
                <a:spcPts val="0"/>
              </a:spcBef>
              <a:spcAft>
                <a:spcPts val="0"/>
              </a:spcAft>
              <a:buClr>
                <a:srgbClr val="434343"/>
              </a:buClr>
              <a:buSzPts val="2800"/>
              <a:buFont typeface="Gentium Book Basic"/>
              <a:buNone/>
              <a:defRPr sz="2800" i="0" u="none" strike="noStrike" cap="none">
                <a:solidFill>
                  <a:srgbClr val="434343"/>
                </a:solidFill>
                <a:latin typeface="Gentium Book Basic"/>
                <a:ea typeface="Gentium Book Basic"/>
                <a:cs typeface="Gentium Book Basic"/>
                <a:sym typeface="Gentium Book Basic"/>
              </a:defRPr>
            </a:lvl9pPr>
          </a:lstStyle>
          <a:p>
            <a:endParaRPr/>
          </a:p>
        </p:txBody>
      </p:sp>
    </p:spTree>
    <p:extLst>
      <p:ext uri="{BB962C8B-B14F-4D97-AF65-F5344CB8AC3E}">
        <p14:creationId xmlns:p14="http://schemas.microsoft.com/office/powerpoint/2010/main" val="180859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hasCustomPrompt="1"/>
          </p:nvPr>
        </p:nvSpPr>
        <p:spPr/>
        <p:txBody>
          <a:bodyPr>
            <a:normAutofit/>
          </a:bodyPr>
          <a:lstStyle>
            <a:lvl1pPr>
              <a:defRPr sz="3200" b="1">
                <a:solidFill>
                  <a:schemeClr val="accent5">
                    <a:lumMod val="75000"/>
                  </a:schemeClr>
                </a:solidFill>
                <a:latin typeface="Garamond" pitchFamily="18" charset="0"/>
              </a:defRPr>
            </a:lvl1pPr>
          </a:lstStyle>
          <a:p>
            <a:r>
              <a:rPr lang="sl-SI" dirty="0"/>
              <a:t>Naslov</a:t>
            </a:r>
          </a:p>
        </p:txBody>
      </p:sp>
      <p:sp>
        <p:nvSpPr>
          <p:cNvPr id="3" name="Ograda vsebine 2"/>
          <p:cNvSpPr>
            <a:spLocks noGrp="1"/>
          </p:cNvSpPr>
          <p:nvPr>
            <p:ph idx="1" hasCustomPrompt="1"/>
          </p:nvPr>
        </p:nvSpPr>
        <p:spPr/>
        <p:txBody>
          <a:bodyPr/>
          <a:lstStyle>
            <a:lvl1pPr>
              <a:defRPr>
                <a:latin typeface="Garamond" pitchFamily="18" charset="0"/>
              </a:defRPr>
            </a:lvl1pPr>
            <a:lvl2pPr>
              <a:defRPr>
                <a:latin typeface="Garamond" pitchFamily="18" charset="0"/>
              </a:defRPr>
            </a:lvl2pPr>
            <a:lvl3pPr>
              <a:defRPr>
                <a:latin typeface="Garamond" pitchFamily="18" charset="0"/>
              </a:defRPr>
            </a:lvl3pPr>
            <a:lvl4pPr>
              <a:defRPr>
                <a:latin typeface="Garamond" pitchFamily="18" charset="0"/>
              </a:defRPr>
            </a:lvl4pPr>
            <a:lvl5pPr>
              <a:defRPr>
                <a:latin typeface="Garamond" pitchFamily="18" charset="0"/>
              </a:defRPr>
            </a:lvl5pPr>
          </a:lstStyle>
          <a:p>
            <a:pPr lvl="0"/>
            <a:r>
              <a:rPr lang="sl-SI" dirty="0"/>
              <a:t>Besedilo</a:t>
            </a:r>
          </a:p>
          <a:p>
            <a:pPr lvl="1"/>
            <a:r>
              <a:rPr lang="sl-SI" dirty="0"/>
              <a:t>Besedilo</a:t>
            </a:r>
          </a:p>
          <a:p>
            <a:pPr lvl="2"/>
            <a:r>
              <a:rPr lang="sl-SI" dirty="0"/>
              <a:t>Besedilo</a:t>
            </a:r>
          </a:p>
          <a:p>
            <a:pPr lvl="3"/>
            <a:r>
              <a:rPr lang="sl-SI" dirty="0"/>
              <a:t>Besedilo</a:t>
            </a:r>
          </a:p>
          <a:p>
            <a:pPr lvl="4"/>
            <a:r>
              <a:rPr lang="sl-SI" dirty="0"/>
              <a:t>Besedilo</a:t>
            </a:r>
          </a:p>
        </p:txBody>
      </p:sp>
      <p:sp>
        <p:nvSpPr>
          <p:cNvPr id="4" name="Ograda datuma 3"/>
          <p:cNvSpPr>
            <a:spLocks noGrp="1"/>
          </p:cNvSpPr>
          <p:nvPr>
            <p:ph type="dt" sz="half" idx="10"/>
          </p:nvPr>
        </p:nvSpPr>
        <p:spPr/>
        <p:txBody>
          <a:bodyPr/>
          <a:lstStyle/>
          <a:p>
            <a:fld id="{9CF684CB-BC2E-4735-A30D-E75AF1E43741}" type="datetimeFigureOut">
              <a:rPr lang="sl-SI" smtClean="0"/>
              <a:pPr/>
              <a:t>10. 02. 2023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EDBD01A-BC06-4CB8-B68F-E196C18B0129}" type="slidenum">
              <a:rPr lang="sl-SI" smtClean="0"/>
              <a:pPr/>
              <a:t>‹#›</a:t>
            </a:fld>
            <a:endParaRPr lang="sl-SI"/>
          </a:p>
        </p:txBody>
      </p:sp>
      <p:pic>
        <p:nvPicPr>
          <p:cNvPr id="2050" name="Picture 2" descr="D:\Slike\pef\pef ang hisk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8" y="5373216"/>
            <a:ext cx="1476896" cy="136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092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6"/>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9CF684CB-BC2E-4735-A30D-E75AF1E43741}" type="datetimeFigureOut">
              <a:rPr lang="sl-SI" smtClean="0"/>
              <a:pPr/>
              <a:t>10. 02. 2023</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CEDBD01A-BC06-4CB8-B68F-E196C18B0129}" type="slidenum">
              <a:rPr lang="sl-SI" smtClean="0"/>
              <a:pPr/>
              <a:t>‹#›</a:t>
            </a:fld>
            <a:endParaRPr lang="sl-SI"/>
          </a:p>
        </p:txBody>
      </p:sp>
    </p:spTree>
    <p:extLst>
      <p:ext uri="{BB962C8B-B14F-4D97-AF65-F5344CB8AC3E}">
        <p14:creationId xmlns:p14="http://schemas.microsoft.com/office/powerpoint/2010/main" val="128334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9CF684CB-BC2E-4735-A30D-E75AF1E43741}" type="datetimeFigureOut">
              <a:rPr lang="sl-SI" smtClean="0"/>
              <a:pPr/>
              <a:t>10. 02. 2023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EDBD01A-BC06-4CB8-B68F-E196C18B0129}" type="slidenum">
              <a:rPr lang="sl-SI" smtClean="0"/>
              <a:pPr/>
              <a:t>‹#›</a:t>
            </a:fld>
            <a:endParaRPr lang="sl-SI"/>
          </a:p>
        </p:txBody>
      </p:sp>
    </p:spTree>
    <p:extLst>
      <p:ext uri="{BB962C8B-B14F-4D97-AF65-F5344CB8AC3E}">
        <p14:creationId xmlns:p14="http://schemas.microsoft.com/office/powerpoint/2010/main" val="67532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9CF684CB-BC2E-4735-A30D-E75AF1E43741}" type="datetimeFigureOut">
              <a:rPr lang="sl-SI" smtClean="0"/>
              <a:pPr/>
              <a:t>10. 02. 2023</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CEDBD01A-BC06-4CB8-B68F-E196C18B0129}" type="slidenum">
              <a:rPr lang="sl-SI" smtClean="0"/>
              <a:pPr/>
              <a:t>‹#›</a:t>
            </a:fld>
            <a:endParaRPr lang="sl-SI"/>
          </a:p>
        </p:txBody>
      </p:sp>
    </p:spTree>
    <p:extLst>
      <p:ext uri="{BB962C8B-B14F-4D97-AF65-F5344CB8AC3E}">
        <p14:creationId xmlns:p14="http://schemas.microsoft.com/office/powerpoint/2010/main" val="396061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9CF684CB-BC2E-4735-A30D-E75AF1E43741}" type="datetimeFigureOut">
              <a:rPr lang="sl-SI" smtClean="0"/>
              <a:pPr/>
              <a:t>10. 02. 2023</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CEDBD01A-BC06-4CB8-B68F-E196C18B0129}" type="slidenum">
              <a:rPr lang="sl-SI" smtClean="0"/>
              <a:pPr/>
              <a:t>‹#›</a:t>
            </a:fld>
            <a:endParaRPr lang="sl-SI"/>
          </a:p>
        </p:txBody>
      </p:sp>
    </p:spTree>
    <p:extLst>
      <p:ext uri="{BB962C8B-B14F-4D97-AF65-F5344CB8AC3E}">
        <p14:creationId xmlns:p14="http://schemas.microsoft.com/office/powerpoint/2010/main" val="261346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9CF684CB-BC2E-4735-A30D-E75AF1E43741}" type="datetimeFigureOut">
              <a:rPr lang="sl-SI" smtClean="0"/>
              <a:pPr/>
              <a:t>10. 02. 2023</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CEDBD01A-BC06-4CB8-B68F-E196C18B0129}" type="slidenum">
              <a:rPr lang="sl-SI" smtClean="0"/>
              <a:pPr/>
              <a:t>‹#›</a:t>
            </a:fld>
            <a:endParaRPr lang="sl-SI"/>
          </a:p>
        </p:txBody>
      </p:sp>
    </p:spTree>
    <p:extLst>
      <p:ext uri="{BB962C8B-B14F-4D97-AF65-F5344CB8AC3E}">
        <p14:creationId xmlns:p14="http://schemas.microsoft.com/office/powerpoint/2010/main" val="204939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2"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9CF684CB-BC2E-4735-A30D-E75AF1E43741}" type="datetimeFigureOut">
              <a:rPr lang="sl-SI" smtClean="0"/>
              <a:pPr/>
              <a:t>10. 02. 2023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EDBD01A-BC06-4CB8-B68F-E196C18B0129}" type="slidenum">
              <a:rPr lang="sl-SI" smtClean="0"/>
              <a:pPr/>
              <a:t>‹#›</a:t>
            </a:fld>
            <a:endParaRPr lang="sl-SI"/>
          </a:p>
        </p:txBody>
      </p:sp>
    </p:spTree>
    <p:extLst>
      <p:ext uri="{BB962C8B-B14F-4D97-AF65-F5344CB8AC3E}">
        <p14:creationId xmlns:p14="http://schemas.microsoft.com/office/powerpoint/2010/main" val="252573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9CF684CB-BC2E-4735-A30D-E75AF1E43741}" type="datetimeFigureOut">
              <a:rPr lang="sl-SI" smtClean="0"/>
              <a:pPr/>
              <a:t>10. 02. 2023</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CEDBD01A-BC06-4CB8-B68F-E196C18B0129}" type="slidenum">
              <a:rPr lang="sl-SI" smtClean="0"/>
              <a:pPr/>
              <a:t>‹#›</a:t>
            </a:fld>
            <a:endParaRPr lang="sl-SI"/>
          </a:p>
        </p:txBody>
      </p:sp>
    </p:spTree>
    <p:extLst>
      <p:ext uri="{BB962C8B-B14F-4D97-AF65-F5344CB8AC3E}">
        <p14:creationId xmlns:p14="http://schemas.microsoft.com/office/powerpoint/2010/main" val="3453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684CB-BC2E-4735-A30D-E75AF1E43741}" type="datetimeFigureOut">
              <a:rPr lang="sl-SI" smtClean="0"/>
              <a:pPr/>
              <a:t>10. 02. 2023</a:t>
            </a:fld>
            <a:endParaRPr lang="sl-SI"/>
          </a:p>
        </p:txBody>
      </p:sp>
      <p:sp>
        <p:nvSpPr>
          <p:cNvPr id="5" name="Ograda noge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BD01A-BC06-4CB8-B68F-E196C18B0129}" type="slidenum">
              <a:rPr lang="sl-SI" smtClean="0"/>
              <a:pPr/>
              <a:t>‹#›</a:t>
            </a:fld>
            <a:endParaRPr lang="sl-SI"/>
          </a:p>
        </p:txBody>
      </p:sp>
    </p:spTree>
    <p:extLst>
      <p:ext uri="{BB962C8B-B14F-4D97-AF65-F5344CB8AC3E}">
        <p14:creationId xmlns:p14="http://schemas.microsoft.com/office/powerpoint/2010/main" val="1857101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jhl.si/en/single-city-card-urban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n.bicikelj.s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od" TargetMode="External"/><Relationship Id="rId7" Type="http://schemas.openxmlformats.org/officeDocument/2006/relationships/hyperlink" Target="https://www.uni-lj.si/obstudijske_dejavnosti/sport/" TargetMode="External"/><Relationship Id="rId2" Type="http://schemas.openxmlformats.org/officeDocument/2006/relationships/hyperlink" Target="https://www.facebook.com/events/512935696202501/" TargetMode="External"/><Relationship Id="rId1" Type="http://schemas.openxmlformats.org/officeDocument/2006/relationships/slideLayout" Target="../slideLayouts/slideLayout2.xml"/><Relationship Id="rId6" Type="http://schemas.openxmlformats.org/officeDocument/2006/relationships/hyperlink" Target="https://www.instagram.com/ul.cod/" TargetMode="External"/><Relationship Id="rId5" Type="http://schemas.openxmlformats.org/officeDocument/2006/relationships/hyperlink" Target="https://www.facebook.com/cod.sportul" TargetMode="External"/><Relationship Id="rId4" Type="http://schemas.openxmlformats.org/officeDocument/2006/relationships/hyperlink" Target="mailto:sport@uni-lj.s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international@pef.uni-lj.s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fdv.tutor@gmail.com" TargetMode="External"/><Relationship Id="rId2" Type="http://schemas.openxmlformats.org/officeDocument/2006/relationships/hyperlink" Target="mailto:tutor@erasmusljubljana.si" TargetMode="External"/><Relationship Id="rId1" Type="http://schemas.openxmlformats.org/officeDocument/2006/relationships/slideLayout" Target="../slideLayouts/slideLayout2.xml"/><Relationship Id="rId5" Type="http://schemas.openxmlformats.org/officeDocument/2006/relationships/hyperlink" Target="mailto:tutorpef@gmail.com" TargetMode="External"/><Relationship Id="rId4" Type="http://schemas.openxmlformats.org/officeDocument/2006/relationships/hyperlink" Target="https://www.erasmusljubljana.si/"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pef.uni-lj.si/en/exchange-students/information-services-for-student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vis.pef.uni-lj.si/peful_an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ucilnice.arnes.si/course/index.php?categoryid=8263"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pef.uni-lj.si/en/home-page/"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Luka.Leitinger@pef.uni-lj.s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zdstudenti.si/en/information-for-patients/appointments/" TargetMode="External"/><Relationship Id="rId2" Type="http://schemas.openxmlformats.org/officeDocument/2006/relationships/hyperlink" Target="http://www.zdstudenti.si/en/"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hyperlink" Target="https://www.pef.uni-lj.si/en/exchange-students/courses-in-english/"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pef.uni-lj.si/13.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plus.si.cobiss.net/opac7/bib/search/advanced?db=peflj"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plus-ul.si.cobiss.net/opac7/bib/search/advanced?db=ul&amp;mat=allmaterials&amp;ds=tru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s://m.cobiss.si/en/"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hyperlink" Target="mailto:knjiznica@pef.uni-lj.si"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international@pef.uni-lj.s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uni-lj.si/study/news/recep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mailto:studentska.prehrana@sou-lj.si" TargetMode="External"/><Relationship Id="rId2" Type="http://schemas.openxmlformats.org/officeDocument/2006/relationships/hyperlink" Target="http://www.studentska-prehrana.si/" TargetMode="External"/><Relationship Id="rId1" Type="http://schemas.openxmlformats.org/officeDocument/2006/relationships/slideLayout" Target="../slideLayouts/slideLayout12.xml"/><Relationship Id="rId4" Type="http://schemas.openxmlformats.org/officeDocument/2006/relationships/hyperlink" Target="https://www.uni-lj.si/international_cooperation_and_exchange/erasmus-plus-programme/erasmus_plus_coordinato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err="1"/>
              <a:t>Erasmus</a:t>
            </a:r>
            <a:r>
              <a:rPr lang="sl-SI" dirty="0"/>
              <a:t> </a:t>
            </a:r>
            <a:r>
              <a:rPr lang="sl-SI" dirty="0" err="1"/>
              <a:t>Students</a:t>
            </a:r>
            <a:r>
              <a:rPr lang="sl-SI" dirty="0"/>
              <a:t> </a:t>
            </a:r>
            <a:r>
              <a:rPr lang="sl-SI" dirty="0" err="1"/>
              <a:t>Welcome</a:t>
            </a:r>
            <a:r>
              <a:rPr lang="sl-SI" dirty="0"/>
              <a:t> </a:t>
            </a:r>
            <a:r>
              <a:rPr lang="sl-SI" dirty="0" err="1"/>
              <a:t>Meeting</a:t>
            </a:r>
            <a:endParaRPr lang="sl-SI" dirty="0"/>
          </a:p>
        </p:txBody>
      </p:sp>
      <p:sp>
        <p:nvSpPr>
          <p:cNvPr id="3" name="Podnaslov 2"/>
          <p:cNvSpPr>
            <a:spLocks noGrp="1"/>
          </p:cNvSpPr>
          <p:nvPr>
            <p:ph type="subTitle" idx="1"/>
          </p:nvPr>
        </p:nvSpPr>
        <p:spPr/>
        <p:txBody>
          <a:bodyPr/>
          <a:lstStyle/>
          <a:p>
            <a:r>
              <a:rPr lang="sl-SI" dirty="0"/>
              <a:t>Ljubljana, 10 </a:t>
            </a:r>
            <a:r>
              <a:rPr lang="sl-SI" dirty="0" err="1"/>
              <a:t>February</a:t>
            </a:r>
            <a:r>
              <a:rPr lang="sl-SI" dirty="0"/>
              <a:t> 2023</a:t>
            </a:r>
          </a:p>
        </p:txBody>
      </p:sp>
    </p:spTree>
    <p:extLst>
      <p:ext uri="{BB962C8B-B14F-4D97-AF65-F5344CB8AC3E}">
        <p14:creationId xmlns:p14="http://schemas.microsoft.com/office/powerpoint/2010/main" val="592614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a:t>STUDENT BUS CARD </a:t>
            </a:r>
            <a:br>
              <a:rPr lang="sl-SI" dirty="0"/>
            </a:br>
            <a:r>
              <a:rPr lang="en-GB" dirty="0"/>
              <a:t>(URBANA TIME CARD - green)</a:t>
            </a:r>
          </a:p>
        </p:txBody>
      </p:sp>
      <p:sp>
        <p:nvSpPr>
          <p:cNvPr id="3" name="Označba mesta vsebine 2"/>
          <p:cNvSpPr>
            <a:spLocks noGrp="1"/>
          </p:cNvSpPr>
          <p:nvPr>
            <p:ph idx="1"/>
          </p:nvPr>
        </p:nvSpPr>
        <p:spPr/>
        <p:txBody>
          <a:bodyPr>
            <a:normAutofit/>
          </a:bodyPr>
          <a:lstStyle/>
          <a:p>
            <a:pPr marL="0" indent="0">
              <a:buNone/>
            </a:pPr>
            <a:r>
              <a:rPr lang="en-GB" sz="2000" dirty="0"/>
              <a:t>-      20 € per month (the pass is valid from the first day of the month until the first day of the next month, ex. 1 October -1 November)</a:t>
            </a:r>
          </a:p>
          <a:p>
            <a:pPr marL="0" indent="0">
              <a:buNone/>
            </a:pPr>
            <a:r>
              <a:rPr lang="en-GB" sz="2000" dirty="0"/>
              <a:t>-      With </a:t>
            </a:r>
            <a:r>
              <a:rPr lang="en-GB" sz="2000" b="1" dirty="0"/>
              <a:t>special form: Subsidized monthly pass application form</a:t>
            </a:r>
            <a:r>
              <a:rPr lang="en-GB" sz="2000" dirty="0"/>
              <a:t>, filled in and equipped with EMŠO number, go to this address: </a:t>
            </a:r>
            <a:r>
              <a:rPr lang="en-GB" sz="2000" b="1" dirty="0" err="1"/>
              <a:t>Slovenska</a:t>
            </a:r>
            <a:r>
              <a:rPr lang="en-GB" sz="2000" b="1" dirty="0"/>
              <a:t> cesta 56, Ljubljana</a:t>
            </a:r>
            <a:r>
              <a:rPr lang="en-GB" sz="2000" dirty="0"/>
              <a:t> – office hours: 6.30 am – 7 pm, or main Bus Station, </a:t>
            </a:r>
            <a:r>
              <a:rPr lang="en-GB" sz="2000" dirty="0" err="1"/>
              <a:t>Trg</a:t>
            </a:r>
            <a:r>
              <a:rPr lang="en-GB" sz="2000" dirty="0"/>
              <a:t> OF 4, 6 am – 8</a:t>
            </a:r>
            <a:r>
              <a:rPr lang="sl-SI" sz="2000" dirty="0"/>
              <a:t> </a:t>
            </a:r>
            <a:r>
              <a:rPr lang="en-GB" sz="2000" dirty="0"/>
              <a:t>pm. You don’t need the signature or stamp of the faculty!</a:t>
            </a:r>
          </a:p>
          <a:p>
            <a:pPr marL="0" indent="0">
              <a:buNone/>
            </a:pPr>
            <a:endParaRPr lang="sl-SI" sz="2000" dirty="0"/>
          </a:p>
          <a:p>
            <a:pPr marL="0" indent="0">
              <a:buNone/>
            </a:pPr>
            <a:r>
              <a:rPr lang="en-GB" sz="2000" dirty="0"/>
              <a:t>If you think you will not use the bus often, you can get Urbana value card</a:t>
            </a:r>
            <a:r>
              <a:rPr lang="sl-SI" sz="2000" dirty="0"/>
              <a:t> </a:t>
            </a:r>
            <a:r>
              <a:rPr lang="en-GB" sz="2000" dirty="0"/>
              <a:t>– yellow (one ride costs 1.30€) – you can purchase it in any kiosk or at the post office. The card itself costs 2€. </a:t>
            </a:r>
            <a:r>
              <a:rPr lang="en-GB" sz="2000" dirty="0">
                <a:hlinkClick r:id="rId2"/>
              </a:rPr>
              <a:t>http://www.jhl.si/en/single-city-card-urbana</a:t>
            </a:r>
            <a:r>
              <a:rPr lang="sl-SI" sz="2000" dirty="0"/>
              <a:t> </a:t>
            </a:r>
            <a:endParaRPr lang="en-GB" sz="2000" dirty="0"/>
          </a:p>
          <a:p>
            <a:pPr marL="0" indent="0">
              <a:buNone/>
            </a:pPr>
            <a:endParaRPr lang="en-GB" dirty="0"/>
          </a:p>
        </p:txBody>
      </p:sp>
    </p:spTree>
    <p:extLst>
      <p:ext uri="{BB962C8B-B14F-4D97-AF65-F5344CB8AC3E}">
        <p14:creationId xmlns:p14="http://schemas.microsoft.com/office/powerpoint/2010/main" val="866579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a:t>SELF-SERVICE BIKE BORROWING SYSTEM “</a:t>
            </a:r>
            <a:r>
              <a:rPr lang="en-GB" dirty="0" err="1"/>
              <a:t>BICIKElj</a:t>
            </a:r>
            <a:r>
              <a:rPr lang="en-GB" dirty="0"/>
              <a:t>” for only 3 EUR/year</a:t>
            </a:r>
          </a:p>
        </p:txBody>
      </p:sp>
      <p:sp>
        <p:nvSpPr>
          <p:cNvPr id="3" name="Označba mesta vsebine 2"/>
          <p:cNvSpPr>
            <a:spLocks noGrp="1"/>
          </p:cNvSpPr>
          <p:nvPr>
            <p:ph idx="1"/>
          </p:nvPr>
        </p:nvSpPr>
        <p:spPr/>
        <p:txBody>
          <a:bodyPr>
            <a:normAutofit/>
          </a:bodyPr>
          <a:lstStyle/>
          <a:p>
            <a:pPr marL="0" indent="0">
              <a:buNone/>
            </a:pPr>
            <a:r>
              <a:rPr lang="en-GB" dirty="0"/>
              <a:t>Easiest way to travel around Ljubljana is with free-of-charge bicycle rental </a:t>
            </a:r>
            <a:r>
              <a:rPr lang="en-GB" b="1" dirty="0" err="1"/>
              <a:t>Bicikelj</a:t>
            </a:r>
            <a:r>
              <a:rPr lang="en-GB" dirty="0"/>
              <a:t>, it requires prior registration at </a:t>
            </a:r>
            <a:r>
              <a:rPr lang="en-GB" dirty="0">
                <a:hlinkClick r:id="rId2"/>
              </a:rPr>
              <a:t>http://en.bicikelj.si/</a:t>
            </a:r>
            <a:r>
              <a:rPr lang="sl-SI" dirty="0"/>
              <a:t> </a:t>
            </a:r>
            <a:r>
              <a:rPr lang="en-GB" dirty="0"/>
              <a:t>and any kind of </a:t>
            </a:r>
            <a:r>
              <a:rPr lang="en-GB" b="1" dirty="0"/>
              <a:t>Urbana card</a:t>
            </a:r>
            <a:r>
              <a:rPr lang="en-GB" dirty="0"/>
              <a:t>.</a:t>
            </a:r>
          </a:p>
          <a:p>
            <a:pPr marL="0" indent="0">
              <a:buNone/>
            </a:pPr>
            <a:endParaRPr lang="sl-SI" dirty="0"/>
          </a:p>
          <a:p>
            <a:pPr marL="0" indent="0">
              <a:buNone/>
            </a:pPr>
            <a:endParaRPr lang="en-GB" dirty="0"/>
          </a:p>
        </p:txBody>
      </p:sp>
    </p:spTree>
    <p:extLst>
      <p:ext uri="{BB962C8B-B14F-4D97-AF65-F5344CB8AC3E}">
        <p14:creationId xmlns:p14="http://schemas.microsoft.com/office/powerpoint/2010/main" val="35808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457206"/>
            <a:ext cx="8229600" cy="1143000"/>
          </a:xfrm>
        </p:spPr>
        <p:txBody>
          <a:bodyPr>
            <a:noAutofit/>
          </a:bodyPr>
          <a:lstStyle/>
          <a:p>
            <a:r>
              <a:rPr lang="en-GB" dirty="0"/>
              <a:t>Centre for Extracurricular Activities</a:t>
            </a:r>
            <a:br>
              <a:rPr lang="sl-SI" dirty="0"/>
            </a:br>
            <a:r>
              <a:rPr lang="sl-SI" dirty="0" err="1"/>
              <a:t>FREE</a:t>
            </a:r>
            <a:r>
              <a:rPr lang="sl-SI" dirty="0"/>
              <a:t> </a:t>
            </a:r>
            <a:r>
              <a:rPr lang="sl-SI" dirty="0" err="1"/>
              <a:t>sport</a:t>
            </a:r>
            <a:r>
              <a:rPr lang="sl-SI" dirty="0"/>
              <a:t> </a:t>
            </a:r>
            <a:r>
              <a:rPr lang="sl-SI" dirty="0" err="1"/>
              <a:t>activities</a:t>
            </a:r>
            <a:br>
              <a:rPr lang="en-GB" dirty="0"/>
            </a:br>
            <a:endParaRPr lang="en-GB" dirty="0"/>
          </a:p>
        </p:txBody>
      </p:sp>
      <p:sp>
        <p:nvSpPr>
          <p:cNvPr id="3" name="Označba mesta vsebine 2"/>
          <p:cNvSpPr>
            <a:spLocks noGrp="1"/>
          </p:cNvSpPr>
          <p:nvPr>
            <p:ph idx="1"/>
          </p:nvPr>
        </p:nvSpPr>
        <p:spPr/>
        <p:txBody>
          <a:bodyPr>
            <a:normAutofit/>
          </a:bodyPr>
          <a:lstStyle/>
          <a:p>
            <a:pPr marL="342900" lvl="0" indent="-342900">
              <a:buFont typeface="Helvetica Neue"/>
              <a:buChar char="●"/>
              <a:tabLst>
                <a:tab pos="457200" algn="l"/>
              </a:tabLst>
            </a:pPr>
            <a:r>
              <a:rPr lang="sl-SI" sz="2800" u="sng" dirty="0" err="1">
                <a:solidFill>
                  <a:srgbClr val="0563C1"/>
                </a:solidFill>
                <a:effectLst/>
                <a:latin typeface="Calibri" panose="020F0502020204030204" pitchFamily="34" charset="0"/>
                <a:ea typeface="Calibri" panose="020F0502020204030204" pitchFamily="34" charset="0"/>
                <a:hlinkClick r:id="rId2"/>
              </a:rPr>
              <a:t>Contact</a:t>
            </a:r>
            <a:r>
              <a:rPr lang="sl-SI" sz="2800" u="sng" dirty="0">
                <a:effectLst/>
                <a:latin typeface="Calibri" panose="020F0502020204030204" pitchFamily="34" charset="0"/>
                <a:ea typeface="Calibri" panose="020F0502020204030204" pitchFamily="34" charset="0"/>
              </a:rPr>
              <a:t>:</a:t>
            </a:r>
            <a:r>
              <a:rPr lang="sl-SI" sz="2800" dirty="0">
                <a:effectLst/>
                <a:latin typeface="Calibri" panose="020F0502020204030204" pitchFamily="34" charset="0"/>
                <a:ea typeface="Calibri" panose="020F0502020204030204" pitchFamily="34" charset="0"/>
              </a:rPr>
              <a:t> </a:t>
            </a:r>
            <a:r>
              <a:rPr lang="sl-SI" sz="2800" dirty="0" err="1">
                <a:effectLst/>
                <a:latin typeface="Calibri" panose="020F0502020204030204" pitchFamily="34" charset="0"/>
                <a:ea typeface="Calibri" panose="020F0502020204030204" pitchFamily="34" charset="0"/>
              </a:rPr>
              <a:t>University</a:t>
            </a:r>
            <a:r>
              <a:rPr lang="sl-SI" sz="2800" dirty="0">
                <a:effectLst/>
                <a:latin typeface="Calibri" panose="020F0502020204030204" pitchFamily="34" charset="0"/>
                <a:ea typeface="Calibri" panose="020F0502020204030204" pitchFamily="34" charset="0"/>
              </a:rPr>
              <a:t> </a:t>
            </a:r>
            <a:r>
              <a:rPr lang="sl-SI" sz="2800" dirty="0" err="1">
                <a:effectLst/>
                <a:latin typeface="Calibri" panose="020F0502020204030204" pitchFamily="34" charset="0"/>
                <a:ea typeface="Calibri" panose="020F0502020204030204" pitchFamily="34" charset="0"/>
              </a:rPr>
              <a:t>sports</a:t>
            </a:r>
            <a:r>
              <a:rPr lang="sl-SI" sz="2800" dirty="0">
                <a:effectLst/>
                <a:latin typeface="Calibri" panose="020F0502020204030204" pitchFamily="34" charset="0"/>
                <a:ea typeface="Calibri" panose="020F0502020204030204" pitchFamily="34" charset="0"/>
              </a:rPr>
              <a:t> </a:t>
            </a:r>
            <a:r>
              <a:rPr lang="sl-SI" sz="2800" dirty="0" err="1">
                <a:effectLst/>
                <a:latin typeface="Calibri" panose="020F0502020204030204" pitchFamily="34" charset="0"/>
                <a:ea typeface="Calibri" panose="020F0502020204030204" pitchFamily="34" charset="0"/>
              </a:rPr>
              <a:t>hall</a:t>
            </a:r>
            <a:r>
              <a:rPr lang="sl-SI" sz="2800" dirty="0">
                <a:effectLst/>
                <a:latin typeface="Calibri" panose="020F0502020204030204" pitchFamily="34" charset="0"/>
                <a:ea typeface="Calibri" panose="020F0502020204030204" pitchFamily="34" charset="0"/>
              </a:rPr>
              <a:t> Rožna dolina, </a:t>
            </a:r>
            <a:r>
              <a:rPr lang="sl-SI" sz="2800" dirty="0" err="1">
                <a:effectLst/>
                <a:latin typeface="Calibri" panose="020F0502020204030204" pitchFamily="34" charset="0"/>
                <a:ea typeface="Calibri" panose="020F0502020204030204" pitchFamily="34" charset="0"/>
              </a:rPr>
              <a:t>Svetčeva</a:t>
            </a:r>
            <a:r>
              <a:rPr lang="sl-SI" sz="2800" dirty="0">
                <a:effectLst/>
                <a:latin typeface="Calibri" panose="020F0502020204030204" pitchFamily="34" charset="0"/>
                <a:ea typeface="Calibri" panose="020F0502020204030204" pitchFamily="34" charset="0"/>
              </a:rPr>
              <a:t> 11, </a:t>
            </a:r>
            <a:r>
              <a:rPr lang="sl-SI" sz="2800" dirty="0" err="1">
                <a:effectLst/>
                <a:latin typeface="Calibri" panose="020F0502020204030204" pitchFamily="34" charset="0"/>
                <a:ea typeface="Calibri" panose="020F0502020204030204" pitchFamily="34" charset="0"/>
              </a:rPr>
              <a:t>phone</a:t>
            </a:r>
            <a:r>
              <a:rPr lang="sl-SI" sz="280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01/241 86 36</a:t>
            </a:r>
            <a:r>
              <a:rPr lang="sl-SI" sz="2800" dirty="0">
                <a:effectLst/>
                <a:latin typeface="Calibri" panose="020F0502020204030204" pitchFamily="34" charset="0"/>
                <a:ea typeface="Calibri" panose="020F0502020204030204" pitchFamily="34" charset="0"/>
              </a:rPr>
              <a:t>, </a:t>
            </a:r>
            <a:r>
              <a:rPr lang="sl-SI" sz="2800" u="sng" dirty="0">
                <a:solidFill>
                  <a:srgbClr val="0563C1"/>
                </a:solidFill>
                <a:effectLst/>
                <a:latin typeface="Calibri" panose="020F0502020204030204" pitchFamily="34" charset="0"/>
                <a:ea typeface="Calibri" panose="020F0502020204030204" pitchFamily="34" charset="0"/>
                <a:hlinkClick r:id="rId3"/>
              </a:rPr>
              <a:t>cod</a:t>
            </a:r>
            <a:r>
              <a:rPr lang="sl-SI" sz="2800" u="sng" dirty="0">
                <a:solidFill>
                  <a:srgbClr val="0563C1"/>
                </a:solidFill>
                <a:effectLst/>
                <a:latin typeface="Calibri" panose="020F0502020204030204" pitchFamily="34" charset="0"/>
                <a:ea typeface="Calibri" panose="020F0502020204030204" pitchFamily="34" charset="0"/>
                <a:hlinkClick r:id="rId4"/>
              </a:rPr>
              <a:t>@uni-lj.si</a:t>
            </a:r>
            <a:endParaRPr lang="sl-SI" sz="2800" dirty="0">
              <a:effectLst/>
              <a:latin typeface="Calibri" panose="020F0502020204030204" pitchFamily="34" charset="0"/>
              <a:ea typeface="Calibri" panose="020F0502020204030204" pitchFamily="34" charset="0"/>
            </a:endParaRPr>
          </a:p>
          <a:p>
            <a:pPr marL="342900" lvl="0" indent="-342900">
              <a:buFont typeface="Helvetica Neue"/>
              <a:buChar char="●"/>
              <a:tabLst>
                <a:tab pos="457200" algn="l"/>
              </a:tabLst>
            </a:pPr>
            <a:r>
              <a:rPr lang="sl-SI" sz="2800" dirty="0" err="1">
                <a:effectLst/>
                <a:latin typeface="Calibri" panose="020F0502020204030204" pitchFamily="34" charset="0"/>
                <a:ea typeface="Calibri" panose="020F0502020204030204" pitchFamily="34" charset="0"/>
              </a:rPr>
              <a:t>FB</a:t>
            </a:r>
            <a:r>
              <a:rPr lang="sl-SI" sz="2800" dirty="0">
                <a:effectLst/>
                <a:latin typeface="Calibri" panose="020F0502020204030204" pitchFamily="34" charset="0"/>
                <a:ea typeface="Calibri" panose="020F0502020204030204" pitchFamily="34" charset="0"/>
              </a:rPr>
              <a:t> </a:t>
            </a:r>
            <a:r>
              <a:rPr lang="sl-SI" sz="2800" u="sng" dirty="0">
                <a:solidFill>
                  <a:srgbClr val="0563C1"/>
                </a:solidFill>
                <a:effectLst/>
                <a:latin typeface="Calibri" panose="020F0502020204030204" pitchFamily="34" charset="0"/>
                <a:ea typeface="Calibri" panose="020F0502020204030204" pitchFamily="34" charset="0"/>
                <a:hlinkClick r:id="rId5"/>
              </a:rPr>
              <a:t>https://www.facebook.com/cod.sportul</a:t>
            </a:r>
            <a:endParaRPr lang="sl-SI" sz="2800" dirty="0">
              <a:effectLst/>
              <a:latin typeface="Calibri" panose="020F0502020204030204" pitchFamily="34" charset="0"/>
              <a:ea typeface="Calibri" panose="020F0502020204030204" pitchFamily="34" charset="0"/>
            </a:endParaRPr>
          </a:p>
          <a:p>
            <a:pPr marL="342900" lvl="0" indent="-342900">
              <a:buFont typeface="Helvetica Neue"/>
              <a:buChar char="●"/>
              <a:tabLst>
                <a:tab pos="457200" algn="l"/>
              </a:tabLst>
            </a:pPr>
            <a:r>
              <a:rPr lang="sl-SI" sz="2800" dirty="0" err="1">
                <a:effectLst/>
                <a:latin typeface="Calibri" panose="020F0502020204030204" pitchFamily="34" charset="0"/>
                <a:ea typeface="Calibri" panose="020F0502020204030204" pitchFamily="34" charset="0"/>
              </a:rPr>
              <a:t>INSTA</a:t>
            </a:r>
            <a:r>
              <a:rPr lang="sl-SI" sz="2800" dirty="0">
                <a:effectLst/>
                <a:latin typeface="Calibri" panose="020F0502020204030204" pitchFamily="34" charset="0"/>
                <a:ea typeface="Calibri" panose="020F0502020204030204" pitchFamily="34" charset="0"/>
              </a:rPr>
              <a:t> </a:t>
            </a:r>
            <a:r>
              <a:rPr lang="sl-SI" sz="2800" u="sng" dirty="0">
                <a:solidFill>
                  <a:srgbClr val="0563C1"/>
                </a:solidFill>
                <a:effectLst/>
                <a:latin typeface="Calibri" panose="020F0502020204030204" pitchFamily="34" charset="0"/>
                <a:ea typeface="Calibri" panose="020F0502020204030204" pitchFamily="34" charset="0"/>
                <a:hlinkClick r:id="rId6"/>
              </a:rPr>
              <a:t>https://www.instagram.com/ul.cod/</a:t>
            </a:r>
            <a:endParaRPr lang="sl-SI" sz="2800" dirty="0">
              <a:effectLst/>
              <a:latin typeface="Calibri" panose="020F0502020204030204" pitchFamily="34" charset="0"/>
              <a:ea typeface="Calibri" panose="020F0502020204030204" pitchFamily="34" charset="0"/>
            </a:endParaRPr>
          </a:p>
          <a:p>
            <a:pPr marL="342900" lvl="0" indent="-342900">
              <a:buFont typeface="Helvetica Neue"/>
              <a:buChar char="●"/>
              <a:tabLst>
                <a:tab pos="457200" algn="l"/>
              </a:tabLst>
            </a:pPr>
            <a:r>
              <a:rPr lang="sl-SI" sz="2800" dirty="0" err="1">
                <a:effectLst/>
                <a:latin typeface="Calibri" panose="020F0502020204030204" pitchFamily="34" charset="0"/>
                <a:ea typeface="Calibri" panose="020F0502020204030204" pitchFamily="34" charset="0"/>
              </a:rPr>
              <a:t>WWW</a:t>
            </a:r>
            <a:r>
              <a:rPr lang="sl-SI" sz="2800" dirty="0">
                <a:effectLst/>
                <a:latin typeface="Calibri" panose="020F0502020204030204" pitchFamily="34" charset="0"/>
                <a:ea typeface="Calibri" panose="020F0502020204030204" pitchFamily="34" charset="0"/>
              </a:rPr>
              <a:t> </a:t>
            </a:r>
            <a:r>
              <a:rPr lang="sl-SI" sz="2800" u="sng" dirty="0">
                <a:solidFill>
                  <a:srgbClr val="0563C1"/>
                </a:solidFill>
                <a:effectLst/>
                <a:latin typeface="Calibri" panose="020F0502020204030204" pitchFamily="34" charset="0"/>
                <a:ea typeface="Calibri" panose="020F0502020204030204" pitchFamily="34" charset="0"/>
                <a:hlinkClick r:id="rId7"/>
              </a:rPr>
              <a:t>https://www.uni-lj.si/obstudijske_dejavnosti/sport/</a:t>
            </a:r>
            <a:endParaRPr lang="sl-SI" sz="2800" dirty="0">
              <a:effectLst/>
              <a:latin typeface="Calibri" panose="020F0502020204030204" pitchFamily="34" charset="0"/>
              <a:ea typeface="Calibri" panose="020F0502020204030204" pitchFamily="34" charset="0"/>
            </a:endParaRPr>
          </a:p>
          <a:p>
            <a:endParaRPr lang="en-GB" sz="3000" dirty="0"/>
          </a:p>
        </p:txBody>
      </p:sp>
    </p:spTree>
    <p:extLst>
      <p:ext uri="{BB962C8B-B14F-4D97-AF65-F5344CB8AC3E}">
        <p14:creationId xmlns:p14="http://schemas.microsoft.com/office/powerpoint/2010/main" val="377181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Erasmus</a:t>
            </a:r>
            <a:r>
              <a:rPr lang="sl-SI" dirty="0"/>
              <a:t> </a:t>
            </a:r>
            <a:r>
              <a:rPr lang="sl-SI" dirty="0" err="1"/>
              <a:t>Documentation</a:t>
            </a:r>
            <a:endParaRPr lang="sl-SI" dirty="0"/>
          </a:p>
        </p:txBody>
      </p:sp>
      <p:sp>
        <p:nvSpPr>
          <p:cNvPr id="3" name="Ograda vsebine 2"/>
          <p:cNvSpPr>
            <a:spLocks noGrp="1"/>
          </p:cNvSpPr>
          <p:nvPr>
            <p:ph idx="1"/>
          </p:nvPr>
        </p:nvSpPr>
        <p:spPr>
          <a:xfrm>
            <a:off x="467544" y="1556792"/>
            <a:ext cx="8229600" cy="4525963"/>
          </a:xfrm>
        </p:spPr>
        <p:txBody>
          <a:bodyPr>
            <a:normAutofit/>
          </a:bodyPr>
          <a:lstStyle/>
          <a:p>
            <a:r>
              <a:rPr lang="sl-SI" sz="2800" b="1" dirty="0" err="1"/>
              <a:t>Confirmation</a:t>
            </a:r>
            <a:r>
              <a:rPr lang="sl-SI" sz="2800" b="1" dirty="0"/>
              <a:t> </a:t>
            </a:r>
            <a:r>
              <a:rPr lang="sl-SI" sz="2800" b="1" dirty="0" err="1"/>
              <a:t>of</a:t>
            </a:r>
            <a:r>
              <a:rPr lang="sl-SI" sz="2800" b="1" dirty="0"/>
              <a:t> </a:t>
            </a:r>
            <a:r>
              <a:rPr lang="sl-SI" sz="2800" b="1" dirty="0" err="1"/>
              <a:t>Stay</a:t>
            </a:r>
            <a:r>
              <a:rPr lang="sl-SI" sz="2800" b="1" dirty="0"/>
              <a:t> </a:t>
            </a:r>
          </a:p>
          <a:p>
            <a:r>
              <a:rPr lang="sl-SI" sz="2800" b="1" dirty="0" err="1"/>
              <a:t>Learning</a:t>
            </a:r>
            <a:r>
              <a:rPr lang="sl-SI" sz="2800" b="1" dirty="0"/>
              <a:t> </a:t>
            </a:r>
            <a:r>
              <a:rPr lang="sl-SI" sz="2800" b="1" dirty="0" err="1"/>
              <a:t>agreement</a:t>
            </a:r>
            <a:r>
              <a:rPr lang="sl-SI" sz="2800" dirty="0"/>
              <a:t> </a:t>
            </a:r>
          </a:p>
          <a:p>
            <a:r>
              <a:rPr lang="sl-SI" sz="2800" b="1" dirty="0" err="1"/>
              <a:t>Transcript</a:t>
            </a:r>
            <a:r>
              <a:rPr lang="sl-SI" sz="2800" b="1" dirty="0"/>
              <a:t> </a:t>
            </a:r>
            <a:r>
              <a:rPr lang="sl-SI" sz="2800" b="1" dirty="0" err="1"/>
              <a:t>of</a:t>
            </a:r>
            <a:r>
              <a:rPr lang="sl-SI" sz="2800" b="1" dirty="0"/>
              <a:t> </a:t>
            </a:r>
            <a:r>
              <a:rPr lang="sl-SI" sz="2800" b="1" dirty="0" err="1"/>
              <a:t>Records</a:t>
            </a:r>
            <a:endParaRPr lang="en-US" sz="2800" dirty="0"/>
          </a:p>
        </p:txBody>
      </p:sp>
    </p:spTree>
    <p:extLst>
      <p:ext uri="{BB962C8B-B14F-4D97-AF65-F5344CB8AC3E}">
        <p14:creationId xmlns:p14="http://schemas.microsoft.com/office/powerpoint/2010/main" val="2455238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Confirmation</a:t>
            </a:r>
            <a:r>
              <a:rPr lang="sl-SI" dirty="0"/>
              <a:t> </a:t>
            </a:r>
            <a:r>
              <a:rPr lang="sl-SI" dirty="0" err="1"/>
              <a:t>of</a:t>
            </a:r>
            <a:r>
              <a:rPr lang="sl-SI" dirty="0"/>
              <a:t> </a:t>
            </a:r>
            <a:r>
              <a:rPr lang="sl-SI" dirty="0" err="1"/>
              <a:t>Stay</a:t>
            </a:r>
            <a:r>
              <a:rPr lang="sl-SI" dirty="0"/>
              <a:t> </a:t>
            </a:r>
          </a:p>
        </p:txBody>
      </p:sp>
      <p:sp>
        <p:nvSpPr>
          <p:cNvPr id="3" name="Označba mesta vsebine 2"/>
          <p:cNvSpPr>
            <a:spLocks noGrp="1"/>
          </p:cNvSpPr>
          <p:nvPr>
            <p:ph idx="1"/>
          </p:nvPr>
        </p:nvSpPr>
        <p:spPr/>
        <p:txBody>
          <a:bodyPr>
            <a:normAutofit/>
          </a:bodyPr>
          <a:lstStyle/>
          <a:p>
            <a:r>
              <a:rPr lang="sl-SI" sz="2800" dirty="0" err="1"/>
              <a:t>Must</a:t>
            </a:r>
            <a:r>
              <a:rPr lang="sl-SI" sz="2800" dirty="0"/>
              <a:t> be </a:t>
            </a:r>
            <a:r>
              <a:rPr lang="sl-SI" sz="2800" dirty="0" err="1"/>
              <a:t>signed</a:t>
            </a:r>
            <a:r>
              <a:rPr lang="sl-SI" sz="2800" dirty="0"/>
              <a:t> on </a:t>
            </a:r>
            <a:r>
              <a:rPr lang="sl-SI" sz="2800" dirty="0" err="1"/>
              <a:t>first</a:t>
            </a:r>
            <a:r>
              <a:rPr lang="sl-SI" sz="2800" dirty="0"/>
              <a:t> </a:t>
            </a:r>
            <a:r>
              <a:rPr lang="sl-SI" sz="2800" dirty="0" err="1"/>
              <a:t>and</a:t>
            </a:r>
            <a:r>
              <a:rPr lang="sl-SI" sz="2800" dirty="0"/>
              <a:t> last </a:t>
            </a:r>
            <a:r>
              <a:rPr lang="sl-SI" sz="2800" dirty="0" err="1"/>
              <a:t>day</a:t>
            </a:r>
            <a:r>
              <a:rPr lang="sl-SI" sz="2800" dirty="0"/>
              <a:t>(</a:t>
            </a:r>
            <a:r>
              <a:rPr lang="sl-SI" sz="2800" b="1" dirty="0"/>
              <a:t>!</a:t>
            </a:r>
            <a:r>
              <a:rPr lang="sl-SI" sz="2800" dirty="0"/>
              <a:t>) </a:t>
            </a:r>
            <a:r>
              <a:rPr lang="sl-SI" sz="2800" dirty="0" err="1"/>
              <a:t>of</a:t>
            </a:r>
            <a:r>
              <a:rPr lang="sl-SI" sz="2800" dirty="0"/>
              <a:t> </a:t>
            </a:r>
            <a:r>
              <a:rPr lang="sl-SI" sz="2800" dirty="0" err="1"/>
              <a:t>mobility</a:t>
            </a:r>
            <a:r>
              <a:rPr lang="sl-SI" sz="2800" dirty="0"/>
              <a:t>. </a:t>
            </a:r>
          </a:p>
          <a:p>
            <a:r>
              <a:rPr lang="sl-SI" sz="2800" dirty="0"/>
              <a:t>Used to </a:t>
            </a:r>
            <a:r>
              <a:rPr lang="sl-SI" sz="2800" dirty="0" err="1"/>
              <a:t>calculate</a:t>
            </a:r>
            <a:r>
              <a:rPr lang="sl-SI" sz="2800" dirty="0"/>
              <a:t> </a:t>
            </a:r>
            <a:r>
              <a:rPr lang="sl-SI" sz="2800" dirty="0" err="1"/>
              <a:t>the</a:t>
            </a:r>
            <a:r>
              <a:rPr lang="sl-SI" sz="2800" dirty="0"/>
              <a:t> Erasmus </a:t>
            </a:r>
            <a:r>
              <a:rPr lang="sl-SI" sz="2800" dirty="0" err="1"/>
              <a:t>scholarship</a:t>
            </a:r>
            <a:r>
              <a:rPr lang="sl-SI" sz="2800" dirty="0"/>
              <a:t> </a:t>
            </a:r>
            <a:r>
              <a:rPr lang="sl-SI" sz="2800" dirty="0" err="1"/>
              <a:t>based</a:t>
            </a:r>
            <a:r>
              <a:rPr lang="sl-SI" sz="2800" dirty="0"/>
              <a:t> on </a:t>
            </a:r>
            <a:r>
              <a:rPr lang="sl-SI" sz="2800" dirty="0" err="1"/>
              <a:t>the</a:t>
            </a:r>
            <a:r>
              <a:rPr lang="sl-SI" sz="2800" dirty="0"/>
              <a:t> </a:t>
            </a:r>
            <a:r>
              <a:rPr lang="sl-SI" sz="2800" dirty="0" err="1"/>
              <a:t>number</a:t>
            </a:r>
            <a:r>
              <a:rPr lang="sl-SI" sz="2800" dirty="0"/>
              <a:t> </a:t>
            </a:r>
            <a:r>
              <a:rPr lang="sl-SI" sz="2800" dirty="0" err="1"/>
              <a:t>of</a:t>
            </a:r>
            <a:r>
              <a:rPr lang="sl-SI" sz="2800" dirty="0"/>
              <a:t> </a:t>
            </a:r>
            <a:r>
              <a:rPr lang="sl-SI" sz="2800" dirty="0" err="1"/>
              <a:t>days</a:t>
            </a:r>
            <a:r>
              <a:rPr lang="sl-SI" sz="2800" dirty="0"/>
              <a:t> on </a:t>
            </a:r>
            <a:r>
              <a:rPr lang="sl-SI" sz="2800" dirty="0" err="1"/>
              <a:t>mobility</a:t>
            </a:r>
            <a:r>
              <a:rPr lang="sl-SI" sz="2800" dirty="0"/>
              <a:t>.</a:t>
            </a:r>
          </a:p>
          <a:p>
            <a:r>
              <a:rPr lang="sl-SI" sz="2800" dirty="0" err="1"/>
              <a:t>If</a:t>
            </a:r>
            <a:r>
              <a:rPr lang="sl-SI" sz="2800" dirty="0"/>
              <a:t> </a:t>
            </a:r>
            <a:r>
              <a:rPr lang="sl-SI" sz="2800" dirty="0" err="1"/>
              <a:t>you</a:t>
            </a:r>
            <a:r>
              <a:rPr lang="sl-SI" sz="2800" dirty="0"/>
              <a:t> </a:t>
            </a:r>
            <a:r>
              <a:rPr lang="sl-SI" sz="2800" dirty="0" err="1"/>
              <a:t>have</a:t>
            </a:r>
            <a:r>
              <a:rPr lang="sl-SI" sz="2800" dirty="0"/>
              <a:t> </a:t>
            </a:r>
            <a:r>
              <a:rPr lang="sl-SI" sz="2800" dirty="0" err="1"/>
              <a:t>your</a:t>
            </a:r>
            <a:r>
              <a:rPr lang="sl-SI" sz="2800" dirty="0"/>
              <a:t> </a:t>
            </a:r>
            <a:r>
              <a:rPr lang="sl-SI" sz="2800" dirty="0" err="1"/>
              <a:t>own</a:t>
            </a:r>
            <a:r>
              <a:rPr lang="sl-SI" sz="2800" dirty="0"/>
              <a:t> form, </a:t>
            </a:r>
            <a:r>
              <a:rPr lang="sl-SI" sz="2800" dirty="0" err="1"/>
              <a:t>we</a:t>
            </a:r>
            <a:r>
              <a:rPr lang="sl-SI" sz="2800" dirty="0"/>
              <a:t> </a:t>
            </a:r>
            <a:r>
              <a:rPr lang="sl-SI" sz="2800" dirty="0" err="1"/>
              <a:t>can</a:t>
            </a:r>
            <a:r>
              <a:rPr lang="sl-SI" sz="2800" dirty="0"/>
              <a:t> </a:t>
            </a:r>
            <a:r>
              <a:rPr lang="sl-SI" sz="2800" dirty="0" err="1"/>
              <a:t>sign</a:t>
            </a:r>
            <a:r>
              <a:rPr lang="sl-SI" sz="2800" dirty="0"/>
              <a:t> it. </a:t>
            </a:r>
            <a:r>
              <a:rPr lang="sl-SI" sz="2800" dirty="0" err="1"/>
              <a:t>Then</a:t>
            </a:r>
            <a:r>
              <a:rPr lang="sl-SI" sz="2800" dirty="0"/>
              <a:t> </a:t>
            </a:r>
            <a:r>
              <a:rPr lang="sl-SI" sz="2800" dirty="0" err="1"/>
              <a:t>you</a:t>
            </a:r>
            <a:r>
              <a:rPr lang="sl-SI" sz="2800" dirty="0"/>
              <a:t> do not </a:t>
            </a:r>
            <a:r>
              <a:rPr lang="sl-SI" sz="2800" dirty="0" err="1"/>
              <a:t>need</a:t>
            </a:r>
            <a:r>
              <a:rPr lang="sl-SI" sz="2800" dirty="0"/>
              <a:t> </a:t>
            </a:r>
            <a:r>
              <a:rPr lang="sl-SI" sz="2800" dirty="0" err="1"/>
              <a:t>ours</a:t>
            </a:r>
            <a:r>
              <a:rPr lang="sl-SI" sz="2800" dirty="0"/>
              <a:t>.</a:t>
            </a:r>
          </a:p>
          <a:p>
            <a:r>
              <a:rPr lang="sl-SI" sz="2800" b="1" u="sng" dirty="0"/>
              <a:t>Real date </a:t>
            </a:r>
            <a:r>
              <a:rPr lang="sl-SI" sz="2800" b="1" u="sng" dirty="0" err="1"/>
              <a:t>of</a:t>
            </a:r>
            <a:r>
              <a:rPr lang="sl-SI" sz="2800" b="1" u="sng" dirty="0"/>
              <a:t> </a:t>
            </a:r>
            <a:r>
              <a:rPr lang="sl-SI" sz="2800" b="1" u="sng" dirty="0" err="1"/>
              <a:t>departure</a:t>
            </a:r>
            <a:r>
              <a:rPr lang="sl-SI" sz="2800" b="1" u="sng" dirty="0"/>
              <a:t>!</a:t>
            </a:r>
          </a:p>
        </p:txBody>
      </p:sp>
    </p:spTree>
    <p:extLst>
      <p:ext uri="{BB962C8B-B14F-4D97-AF65-F5344CB8AC3E}">
        <p14:creationId xmlns:p14="http://schemas.microsoft.com/office/powerpoint/2010/main" val="5766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Learning</a:t>
            </a:r>
            <a:r>
              <a:rPr lang="sl-SI" dirty="0"/>
              <a:t> </a:t>
            </a:r>
            <a:r>
              <a:rPr lang="sl-SI" dirty="0" err="1"/>
              <a:t>agreement</a:t>
            </a:r>
            <a:r>
              <a:rPr lang="sl-SI" dirty="0"/>
              <a:t> </a:t>
            </a:r>
          </a:p>
        </p:txBody>
      </p:sp>
      <p:sp>
        <p:nvSpPr>
          <p:cNvPr id="3" name="Označba mesta vsebine 2"/>
          <p:cNvSpPr>
            <a:spLocks noGrp="1"/>
          </p:cNvSpPr>
          <p:nvPr>
            <p:ph idx="1"/>
          </p:nvPr>
        </p:nvSpPr>
        <p:spPr/>
        <p:txBody>
          <a:bodyPr>
            <a:normAutofit/>
          </a:bodyPr>
          <a:lstStyle/>
          <a:p>
            <a:r>
              <a:rPr lang="sl-SI" sz="2800" dirty="0" err="1"/>
              <a:t>Changes</a:t>
            </a:r>
            <a:r>
              <a:rPr lang="sl-SI" sz="2800" dirty="0"/>
              <a:t> </a:t>
            </a:r>
            <a:r>
              <a:rPr lang="sl-SI" sz="2800" dirty="0" err="1"/>
              <a:t>still</a:t>
            </a:r>
            <a:r>
              <a:rPr lang="sl-SI" sz="2800" dirty="0"/>
              <a:t> </a:t>
            </a:r>
            <a:r>
              <a:rPr lang="sl-SI" sz="2800" dirty="0" err="1"/>
              <a:t>possible</a:t>
            </a:r>
            <a:r>
              <a:rPr lang="sl-SI" sz="2800" dirty="0"/>
              <a:t> </a:t>
            </a:r>
            <a:r>
              <a:rPr lang="sl-SI" sz="2800" dirty="0" err="1"/>
              <a:t>until</a:t>
            </a:r>
            <a:r>
              <a:rPr lang="sl-SI" sz="2800" dirty="0"/>
              <a:t> </a:t>
            </a:r>
            <a:r>
              <a:rPr lang="sl-SI" sz="2800" b="1" dirty="0" err="1"/>
              <a:t>February</a:t>
            </a:r>
            <a:r>
              <a:rPr lang="sl-SI" sz="2800" b="1" dirty="0"/>
              <a:t> 24. </a:t>
            </a:r>
          </a:p>
          <a:p>
            <a:r>
              <a:rPr lang="sl-SI" sz="2800" dirty="0" err="1"/>
              <a:t>Changes</a:t>
            </a:r>
            <a:r>
              <a:rPr lang="sl-SI" sz="2800" dirty="0"/>
              <a:t> </a:t>
            </a:r>
            <a:r>
              <a:rPr lang="sl-SI" sz="2800" dirty="0" err="1"/>
              <a:t>have</a:t>
            </a:r>
            <a:r>
              <a:rPr lang="sl-SI" sz="2800" dirty="0"/>
              <a:t> to be </a:t>
            </a:r>
            <a:r>
              <a:rPr lang="sl-SI" sz="2800" dirty="0" err="1"/>
              <a:t>requested</a:t>
            </a:r>
            <a:r>
              <a:rPr lang="sl-SI" sz="2800" dirty="0"/>
              <a:t> </a:t>
            </a:r>
            <a:r>
              <a:rPr lang="sl-SI" sz="2800" dirty="0" err="1"/>
              <a:t>by</a:t>
            </a:r>
            <a:r>
              <a:rPr lang="sl-SI" sz="2800" dirty="0"/>
              <a:t> e-mail: </a:t>
            </a:r>
            <a:r>
              <a:rPr lang="sl-SI" sz="2800" dirty="0">
                <a:hlinkClick r:id="rId2"/>
              </a:rPr>
              <a:t>international@pef.uni-lj.si</a:t>
            </a:r>
            <a:r>
              <a:rPr lang="sl-SI" sz="2800" dirty="0"/>
              <a:t>  </a:t>
            </a:r>
          </a:p>
          <a:p>
            <a:r>
              <a:rPr lang="sl-SI" sz="2800" dirty="0" err="1"/>
              <a:t>Don‘t</a:t>
            </a:r>
            <a:r>
              <a:rPr lang="sl-SI" sz="2800" dirty="0"/>
              <a:t> </a:t>
            </a:r>
            <a:r>
              <a:rPr lang="sl-SI" sz="2800" dirty="0" err="1"/>
              <a:t>forget</a:t>
            </a:r>
            <a:r>
              <a:rPr lang="sl-SI" sz="2800" dirty="0"/>
              <a:t>: </a:t>
            </a:r>
            <a:r>
              <a:rPr lang="sl-SI" sz="2800" dirty="0" err="1"/>
              <a:t>changes</a:t>
            </a:r>
            <a:r>
              <a:rPr lang="sl-SI" sz="2800" dirty="0"/>
              <a:t> </a:t>
            </a:r>
            <a:r>
              <a:rPr lang="sl-SI" sz="2800" dirty="0" err="1"/>
              <a:t>must</a:t>
            </a:r>
            <a:r>
              <a:rPr lang="sl-SI" sz="2800" dirty="0"/>
              <a:t> be </a:t>
            </a:r>
            <a:r>
              <a:rPr lang="sl-SI" sz="2800" dirty="0" err="1"/>
              <a:t>approved</a:t>
            </a:r>
            <a:r>
              <a:rPr lang="sl-SI" sz="2800" dirty="0"/>
              <a:t> </a:t>
            </a:r>
            <a:r>
              <a:rPr lang="sl-SI" sz="2800" dirty="0" err="1"/>
              <a:t>by</a:t>
            </a:r>
            <a:r>
              <a:rPr lang="sl-SI" sz="2800" dirty="0"/>
              <a:t> </a:t>
            </a:r>
            <a:r>
              <a:rPr lang="sl-SI" sz="2800" dirty="0" err="1"/>
              <a:t>your</a:t>
            </a:r>
            <a:r>
              <a:rPr lang="sl-SI" sz="2800" dirty="0"/>
              <a:t> home </a:t>
            </a:r>
            <a:r>
              <a:rPr lang="sl-SI" sz="2800" dirty="0" err="1"/>
              <a:t>coordinator</a:t>
            </a:r>
            <a:r>
              <a:rPr lang="sl-SI" sz="2800" dirty="0"/>
              <a:t> as </a:t>
            </a:r>
            <a:r>
              <a:rPr lang="sl-SI" sz="2800" dirty="0" err="1"/>
              <a:t>well</a:t>
            </a:r>
            <a:r>
              <a:rPr lang="sl-SI" sz="2800" dirty="0"/>
              <a:t>.</a:t>
            </a:r>
          </a:p>
        </p:txBody>
      </p:sp>
    </p:spTree>
    <p:extLst>
      <p:ext uri="{BB962C8B-B14F-4D97-AF65-F5344CB8AC3E}">
        <p14:creationId xmlns:p14="http://schemas.microsoft.com/office/powerpoint/2010/main" val="343572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Transcript</a:t>
            </a:r>
            <a:r>
              <a:rPr lang="sl-SI" dirty="0"/>
              <a:t> </a:t>
            </a:r>
            <a:r>
              <a:rPr lang="sl-SI" dirty="0" err="1"/>
              <a:t>of</a:t>
            </a:r>
            <a:r>
              <a:rPr lang="sl-SI" dirty="0"/>
              <a:t> </a:t>
            </a:r>
            <a:r>
              <a:rPr lang="sl-SI" dirty="0" err="1"/>
              <a:t>Records</a:t>
            </a:r>
            <a:r>
              <a:rPr lang="sl-SI" dirty="0"/>
              <a:t> </a:t>
            </a:r>
          </a:p>
        </p:txBody>
      </p:sp>
      <p:sp>
        <p:nvSpPr>
          <p:cNvPr id="3" name="Označba mesta vsebine 2"/>
          <p:cNvSpPr>
            <a:spLocks noGrp="1"/>
          </p:cNvSpPr>
          <p:nvPr>
            <p:ph idx="1"/>
          </p:nvPr>
        </p:nvSpPr>
        <p:spPr/>
        <p:txBody>
          <a:bodyPr/>
          <a:lstStyle/>
          <a:p>
            <a:r>
              <a:rPr lang="sl-SI" dirty="0" err="1"/>
              <a:t>Issued</a:t>
            </a:r>
            <a:r>
              <a:rPr lang="sl-SI" dirty="0"/>
              <a:t> a</a:t>
            </a:r>
            <a:r>
              <a:rPr lang="en-US" dirty="0"/>
              <a:t>t the end of</a:t>
            </a:r>
            <a:r>
              <a:rPr lang="sl-SI" dirty="0"/>
              <a:t> </a:t>
            </a:r>
            <a:r>
              <a:rPr lang="sl-SI" dirty="0" err="1"/>
              <a:t>your</a:t>
            </a:r>
            <a:r>
              <a:rPr lang="sl-SI" dirty="0"/>
              <a:t> </a:t>
            </a:r>
            <a:r>
              <a:rPr lang="en-US" dirty="0"/>
              <a:t>studies</a:t>
            </a:r>
            <a:r>
              <a:rPr lang="sl-SI" dirty="0"/>
              <a:t> </a:t>
            </a:r>
            <a:r>
              <a:rPr lang="sl-SI" dirty="0" err="1"/>
              <a:t>by</a:t>
            </a:r>
            <a:r>
              <a:rPr lang="sl-SI" dirty="0"/>
              <a:t> </a:t>
            </a:r>
            <a:r>
              <a:rPr lang="sl-SI" dirty="0" err="1"/>
              <a:t>the</a:t>
            </a:r>
            <a:r>
              <a:rPr lang="sl-SI" dirty="0"/>
              <a:t>  </a:t>
            </a:r>
            <a:r>
              <a:rPr lang="sl-SI" dirty="0" err="1"/>
              <a:t>international</a:t>
            </a:r>
            <a:r>
              <a:rPr lang="sl-SI" dirty="0"/>
              <a:t> office.</a:t>
            </a:r>
          </a:p>
          <a:p>
            <a:r>
              <a:rPr lang="sl-SI" dirty="0" err="1"/>
              <a:t>You</a:t>
            </a:r>
            <a:r>
              <a:rPr lang="sl-SI" dirty="0"/>
              <a:t> </a:t>
            </a:r>
            <a:r>
              <a:rPr lang="sl-SI" dirty="0" err="1"/>
              <a:t>have</a:t>
            </a:r>
            <a:r>
              <a:rPr lang="sl-SI" dirty="0"/>
              <a:t> to </a:t>
            </a:r>
            <a:r>
              <a:rPr lang="en-US" b="1" u="sng" dirty="0"/>
              <a:t>order it</a:t>
            </a:r>
            <a:r>
              <a:rPr lang="sl-SI" b="1" u="sng" dirty="0"/>
              <a:t> </a:t>
            </a:r>
            <a:r>
              <a:rPr lang="sl-SI" b="1" u="sng" dirty="0" err="1"/>
              <a:t>by</a:t>
            </a:r>
            <a:r>
              <a:rPr lang="sl-SI" b="1" u="sng" dirty="0"/>
              <a:t> </a:t>
            </a:r>
            <a:r>
              <a:rPr lang="sl-SI" b="1" u="sng" dirty="0" err="1"/>
              <a:t>email</a:t>
            </a:r>
            <a:r>
              <a:rPr lang="en-US" dirty="0"/>
              <a:t> </a:t>
            </a:r>
            <a:r>
              <a:rPr lang="sl-SI" dirty="0"/>
              <a:t>at </a:t>
            </a:r>
            <a:r>
              <a:rPr lang="sl-SI" dirty="0" err="1"/>
              <a:t>the</a:t>
            </a:r>
            <a:r>
              <a:rPr lang="sl-SI" dirty="0"/>
              <a:t> </a:t>
            </a:r>
            <a:r>
              <a:rPr lang="en-US" dirty="0"/>
              <a:t>international office once you have all the grades in the information system</a:t>
            </a:r>
            <a:r>
              <a:rPr lang="sl-SI" dirty="0"/>
              <a:t>.</a:t>
            </a:r>
          </a:p>
          <a:p>
            <a:r>
              <a:rPr lang="sl-SI" dirty="0" err="1"/>
              <a:t>Sometimes</a:t>
            </a:r>
            <a:r>
              <a:rPr lang="sl-SI" dirty="0"/>
              <a:t> </a:t>
            </a:r>
            <a:r>
              <a:rPr lang="sl-SI" dirty="0" err="1"/>
              <a:t>Erasmus</a:t>
            </a:r>
            <a:r>
              <a:rPr lang="sl-SI" dirty="0"/>
              <a:t> </a:t>
            </a:r>
            <a:r>
              <a:rPr lang="sl-SI" dirty="0" err="1"/>
              <a:t>students</a:t>
            </a:r>
            <a:r>
              <a:rPr lang="sl-SI" dirty="0"/>
              <a:t> </a:t>
            </a:r>
            <a:r>
              <a:rPr lang="sl-SI" dirty="0" err="1"/>
              <a:t>return</a:t>
            </a:r>
            <a:r>
              <a:rPr lang="sl-SI" dirty="0"/>
              <a:t> home </a:t>
            </a:r>
            <a:r>
              <a:rPr lang="sl-SI" dirty="0" err="1"/>
              <a:t>before</a:t>
            </a:r>
            <a:r>
              <a:rPr lang="sl-SI" dirty="0"/>
              <a:t> </a:t>
            </a:r>
            <a:r>
              <a:rPr lang="sl-SI" dirty="0" err="1"/>
              <a:t>the</a:t>
            </a:r>
            <a:r>
              <a:rPr lang="sl-SI" dirty="0"/>
              <a:t> </a:t>
            </a:r>
            <a:r>
              <a:rPr lang="sl-SI" dirty="0" err="1"/>
              <a:t>grades</a:t>
            </a:r>
            <a:r>
              <a:rPr lang="sl-SI" dirty="0"/>
              <a:t> are in </a:t>
            </a:r>
            <a:r>
              <a:rPr lang="sl-SI" dirty="0" err="1"/>
              <a:t>the</a:t>
            </a:r>
            <a:r>
              <a:rPr lang="sl-SI" dirty="0"/>
              <a:t> </a:t>
            </a:r>
            <a:r>
              <a:rPr lang="sl-SI" dirty="0" err="1"/>
              <a:t>system</a:t>
            </a:r>
            <a:r>
              <a:rPr lang="sl-SI" dirty="0"/>
              <a:t>. </a:t>
            </a:r>
            <a:endParaRPr lang="en-US" dirty="0"/>
          </a:p>
          <a:p>
            <a:endParaRPr lang="sl-SI" dirty="0"/>
          </a:p>
        </p:txBody>
      </p:sp>
    </p:spTree>
    <p:extLst>
      <p:ext uri="{BB962C8B-B14F-4D97-AF65-F5344CB8AC3E}">
        <p14:creationId xmlns:p14="http://schemas.microsoft.com/office/powerpoint/2010/main" val="1367920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Other</a:t>
            </a:r>
            <a:r>
              <a:rPr lang="sl-SI" dirty="0"/>
              <a:t> </a:t>
            </a:r>
            <a:r>
              <a:rPr lang="sl-SI" dirty="0" err="1"/>
              <a:t>documentation</a:t>
            </a:r>
            <a:r>
              <a:rPr lang="sl-SI" dirty="0"/>
              <a:t>:</a:t>
            </a:r>
          </a:p>
        </p:txBody>
      </p:sp>
      <p:sp>
        <p:nvSpPr>
          <p:cNvPr id="3" name="Ograda vsebine 2"/>
          <p:cNvSpPr>
            <a:spLocks noGrp="1"/>
          </p:cNvSpPr>
          <p:nvPr>
            <p:ph idx="1"/>
          </p:nvPr>
        </p:nvSpPr>
        <p:spPr/>
        <p:txBody>
          <a:bodyPr>
            <a:normAutofit/>
          </a:bodyPr>
          <a:lstStyle/>
          <a:p>
            <a:r>
              <a:rPr lang="sl-SI" sz="2800" b="1" dirty="0"/>
              <a:t>Student ID </a:t>
            </a:r>
            <a:r>
              <a:rPr lang="sl-SI" sz="2800" b="1" dirty="0" err="1"/>
              <a:t>card</a:t>
            </a:r>
            <a:r>
              <a:rPr lang="sl-SI" sz="2800" b="1" dirty="0"/>
              <a:t> </a:t>
            </a:r>
            <a:r>
              <a:rPr lang="sl-SI" sz="2800" dirty="0"/>
              <a:t>(on </a:t>
            </a:r>
            <a:r>
              <a:rPr lang="sl-SI" sz="2800" dirty="0" err="1"/>
              <a:t>the</a:t>
            </a:r>
            <a:r>
              <a:rPr lang="sl-SI" sz="2800" dirty="0"/>
              <a:t> meeting)</a:t>
            </a:r>
          </a:p>
          <a:p>
            <a:r>
              <a:rPr lang="sl-SI" sz="2800" b="1" dirty="0" err="1"/>
              <a:t>Acceptance</a:t>
            </a:r>
            <a:r>
              <a:rPr lang="sl-SI" sz="2800" b="1" dirty="0"/>
              <a:t> </a:t>
            </a:r>
            <a:r>
              <a:rPr lang="sl-SI" sz="2800" b="1" dirty="0" err="1"/>
              <a:t>Letter</a:t>
            </a:r>
            <a:r>
              <a:rPr lang="sl-SI" sz="2800" b="1" dirty="0"/>
              <a:t> </a:t>
            </a:r>
            <a:r>
              <a:rPr lang="sl-SI" sz="2800" dirty="0"/>
              <a:t>(</a:t>
            </a:r>
            <a:r>
              <a:rPr lang="sl-SI" sz="2800" dirty="0" err="1"/>
              <a:t>you</a:t>
            </a:r>
            <a:r>
              <a:rPr lang="sl-SI" sz="2800" dirty="0"/>
              <a:t> </a:t>
            </a:r>
            <a:r>
              <a:rPr lang="sl-SI" sz="2800" dirty="0" err="1"/>
              <a:t>should</a:t>
            </a:r>
            <a:r>
              <a:rPr lang="sl-SI" sz="2800" dirty="0"/>
              <a:t> </a:t>
            </a:r>
            <a:r>
              <a:rPr lang="sl-SI" sz="2800" dirty="0" err="1"/>
              <a:t>alerady</a:t>
            </a:r>
            <a:r>
              <a:rPr lang="sl-SI" sz="2800" dirty="0"/>
              <a:t> </a:t>
            </a:r>
            <a:r>
              <a:rPr lang="sl-SI" sz="2800" dirty="0" err="1"/>
              <a:t>have</a:t>
            </a:r>
            <a:r>
              <a:rPr lang="sl-SI" sz="2800" dirty="0"/>
              <a:t> it)</a:t>
            </a:r>
          </a:p>
          <a:p>
            <a:r>
              <a:rPr lang="sl-SI" sz="2800" dirty="0" err="1"/>
              <a:t>Instructions</a:t>
            </a:r>
            <a:r>
              <a:rPr lang="sl-SI" sz="2800" dirty="0"/>
              <a:t> </a:t>
            </a:r>
            <a:r>
              <a:rPr lang="sl-SI" sz="2800" dirty="0" err="1"/>
              <a:t>for</a:t>
            </a:r>
            <a:r>
              <a:rPr lang="sl-SI" sz="2800" dirty="0"/>
              <a:t> </a:t>
            </a:r>
            <a:r>
              <a:rPr lang="sl-SI" sz="2800" dirty="0" err="1"/>
              <a:t>activation</a:t>
            </a:r>
            <a:r>
              <a:rPr lang="sl-SI" sz="2800" dirty="0"/>
              <a:t> </a:t>
            </a:r>
            <a:r>
              <a:rPr lang="sl-SI" sz="2800" dirty="0" err="1"/>
              <a:t>of</a:t>
            </a:r>
            <a:r>
              <a:rPr lang="sl-SI" sz="2800" dirty="0"/>
              <a:t> </a:t>
            </a:r>
            <a:r>
              <a:rPr lang="sl-SI" sz="2800" dirty="0" err="1"/>
              <a:t>your</a:t>
            </a:r>
            <a:r>
              <a:rPr lang="sl-SI" sz="2800" dirty="0"/>
              <a:t> </a:t>
            </a:r>
            <a:br>
              <a:rPr lang="sl-SI" sz="2800" dirty="0"/>
            </a:br>
            <a:r>
              <a:rPr lang="sl-SI" sz="2800" b="1" dirty="0"/>
              <a:t>UL </a:t>
            </a:r>
            <a:r>
              <a:rPr lang="sl-SI" sz="2800" b="1" dirty="0" err="1"/>
              <a:t>Digital</a:t>
            </a:r>
            <a:r>
              <a:rPr lang="sl-SI" sz="2800" b="1" dirty="0"/>
              <a:t> </a:t>
            </a:r>
            <a:r>
              <a:rPr lang="sl-SI" sz="2800" b="1" dirty="0" err="1"/>
              <a:t>Identity</a:t>
            </a:r>
            <a:r>
              <a:rPr lang="sl-SI" sz="2800" b="1" dirty="0"/>
              <a:t> </a:t>
            </a:r>
            <a:r>
              <a:rPr lang="sl-SI" sz="2800" dirty="0"/>
              <a:t>(</a:t>
            </a:r>
            <a:r>
              <a:rPr lang="sl-SI" sz="2800" dirty="0" err="1"/>
              <a:t>by</a:t>
            </a:r>
            <a:r>
              <a:rPr lang="sl-SI" sz="2800" dirty="0"/>
              <a:t> </a:t>
            </a:r>
            <a:r>
              <a:rPr lang="sl-SI" sz="2800" dirty="0" err="1"/>
              <a:t>email</a:t>
            </a:r>
            <a:r>
              <a:rPr lang="sl-SI" sz="2800" dirty="0"/>
              <a:t> </a:t>
            </a:r>
            <a:r>
              <a:rPr lang="sl-SI" sz="2800" dirty="0" err="1"/>
              <a:t>after</a:t>
            </a:r>
            <a:r>
              <a:rPr lang="sl-SI" sz="2800" dirty="0"/>
              <a:t> </a:t>
            </a:r>
            <a:r>
              <a:rPr lang="sl-SI" sz="2800" dirty="0" err="1"/>
              <a:t>the</a:t>
            </a:r>
            <a:r>
              <a:rPr lang="sl-SI" sz="2800" dirty="0"/>
              <a:t> meeting)</a:t>
            </a:r>
          </a:p>
          <a:p>
            <a:r>
              <a:rPr lang="sl-SI" sz="2800" b="1" dirty="0"/>
              <a:t>Personal </a:t>
            </a:r>
            <a:r>
              <a:rPr lang="sl-SI" sz="2800" b="1" dirty="0" err="1"/>
              <a:t>registration</a:t>
            </a:r>
            <a:r>
              <a:rPr lang="sl-SI" sz="2800" b="1" dirty="0"/>
              <a:t> </a:t>
            </a:r>
            <a:r>
              <a:rPr lang="sl-SI" sz="2800" b="1" dirty="0" err="1"/>
              <a:t>number</a:t>
            </a:r>
            <a:r>
              <a:rPr lang="sl-SI" sz="2800" b="1" dirty="0"/>
              <a:t> </a:t>
            </a:r>
            <a:r>
              <a:rPr lang="sl-SI" sz="2800" dirty="0"/>
              <a:t>(</a:t>
            </a:r>
            <a:r>
              <a:rPr lang="sl-SI" sz="2800" b="1" dirty="0"/>
              <a:t>EMŠO</a:t>
            </a:r>
            <a:r>
              <a:rPr lang="sl-SI" sz="2800" dirty="0"/>
              <a:t>) (</a:t>
            </a:r>
            <a:r>
              <a:rPr lang="sl-SI" sz="2800" dirty="0" err="1"/>
              <a:t>by</a:t>
            </a:r>
            <a:r>
              <a:rPr lang="sl-SI" sz="2800" dirty="0"/>
              <a:t> </a:t>
            </a:r>
            <a:r>
              <a:rPr lang="sl-SI" sz="2800" dirty="0" err="1"/>
              <a:t>email</a:t>
            </a:r>
            <a:r>
              <a:rPr lang="sl-SI" sz="2800" dirty="0"/>
              <a:t> </a:t>
            </a:r>
            <a:r>
              <a:rPr lang="sl-SI" sz="2800" dirty="0" err="1"/>
              <a:t>after</a:t>
            </a:r>
            <a:r>
              <a:rPr lang="sl-SI" sz="2800" dirty="0"/>
              <a:t> </a:t>
            </a:r>
            <a:r>
              <a:rPr lang="sl-SI" sz="2800" dirty="0" err="1"/>
              <a:t>the</a:t>
            </a:r>
            <a:r>
              <a:rPr lang="sl-SI" sz="2800" dirty="0"/>
              <a:t> meeting)</a:t>
            </a:r>
          </a:p>
          <a:p>
            <a:r>
              <a:rPr lang="sl-SI" sz="2800" b="1" dirty="0" err="1"/>
              <a:t>Confirmation</a:t>
            </a:r>
            <a:r>
              <a:rPr lang="sl-SI" sz="2800" b="1" dirty="0"/>
              <a:t> </a:t>
            </a:r>
            <a:r>
              <a:rPr lang="sl-SI" sz="2800" b="1" dirty="0" err="1"/>
              <a:t>of</a:t>
            </a:r>
            <a:r>
              <a:rPr lang="sl-SI" sz="2800" b="1" dirty="0"/>
              <a:t> </a:t>
            </a:r>
            <a:r>
              <a:rPr lang="sl-SI" sz="2800" b="1" dirty="0" err="1"/>
              <a:t>Stay</a:t>
            </a:r>
            <a:r>
              <a:rPr lang="sl-SI" sz="2800" b="1" dirty="0"/>
              <a:t> form </a:t>
            </a:r>
            <a:r>
              <a:rPr lang="sl-SI" sz="2800" dirty="0"/>
              <a:t>(in person in </a:t>
            </a:r>
            <a:r>
              <a:rPr lang="sl-SI" sz="2800" dirty="0" err="1"/>
              <a:t>office</a:t>
            </a:r>
            <a:r>
              <a:rPr lang="sl-SI" sz="2800" dirty="0"/>
              <a:t> </a:t>
            </a:r>
            <a:r>
              <a:rPr lang="sl-SI" sz="2800" dirty="0" err="1"/>
              <a:t>or</a:t>
            </a:r>
            <a:r>
              <a:rPr lang="sl-SI" sz="2800" dirty="0"/>
              <a:t> </a:t>
            </a:r>
            <a:r>
              <a:rPr lang="sl-SI" sz="2800" dirty="0" err="1"/>
              <a:t>by</a:t>
            </a:r>
            <a:r>
              <a:rPr lang="sl-SI" sz="2800" dirty="0"/>
              <a:t> </a:t>
            </a:r>
            <a:r>
              <a:rPr lang="sl-SI" sz="2800" dirty="0" err="1"/>
              <a:t>email</a:t>
            </a:r>
            <a:r>
              <a:rPr lang="sl-SI" sz="2800" dirty="0"/>
              <a:t>)</a:t>
            </a:r>
          </a:p>
          <a:p>
            <a:r>
              <a:rPr lang="sl-SI" sz="2800" b="1" dirty="0"/>
              <a:t>Bus </a:t>
            </a:r>
            <a:r>
              <a:rPr lang="sl-SI" sz="2800" b="1" dirty="0" err="1"/>
              <a:t>ticket</a:t>
            </a:r>
            <a:r>
              <a:rPr lang="sl-SI" sz="2800" b="1" dirty="0"/>
              <a:t> form </a:t>
            </a:r>
            <a:r>
              <a:rPr lang="sl-SI" sz="2800" dirty="0"/>
              <a:t>(on </a:t>
            </a:r>
            <a:r>
              <a:rPr lang="sl-SI" sz="2800" dirty="0" err="1"/>
              <a:t>the</a:t>
            </a:r>
            <a:r>
              <a:rPr lang="sl-SI" sz="2800" dirty="0"/>
              <a:t> meeting)</a:t>
            </a:r>
          </a:p>
        </p:txBody>
      </p:sp>
    </p:spTree>
    <p:extLst>
      <p:ext uri="{BB962C8B-B14F-4D97-AF65-F5344CB8AC3E}">
        <p14:creationId xmlns:p14="http://schemas.microsoft.com/office/powerpoint/2010/main" val="1263566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Student</a:t>
            </a:r>
            <a:r>
              <a:rPr lang="sl-SI" dirty="0"/>
              <a:t> ID </a:t>
            </a:r>
            <a:r>
              <a:rPr lang="sl-SI" dirty="0" err="1"/>
              <a:t>card</a:t>
            </a:r>
            <a:endParaRPr lang="sl-SI" dirty="0"/>
          </a:p>
        </p:txBody>
      </p:sp>
      <p:sp>
        <p:nvSpPr>
          <p:cNvPr id="3" name="Ograda vsebine 2"/>
          <p:cNvSpPr>
            <a:spLocks noGrp="1"/>
          </p:cNvSpPr>
          <p:nvPr>
            <p:ph idx="1"/>
          </p:nvPr>
        </p:nvSpPr>
        <p:spPr>
          <a:xfrm>
            <a:off x="457200" y="1600202"/>
            <a:ext cx="8229600" cy="3845023"/>
          </a:xfrm>
        </p:spPr>
        <p:txBody>
          <a:bodyPr>
            <a:normAutofit/>
          </a:bodyPr>
          <a:lstStyle/>
          <a:p>
            <a:pPr marL="0" indent="0">
              <a:buNone/>
            </a:pPr>
            <a:r>
              <a:rPr lang="en-US" sz="2400" dirty="0"/>
              <a:t>The Student ID card of the University</a:t>
            </a:r>
            <a:r>
              <a:rPr lang="sl-SI" sz="2400" dirty="0"/>
              <a:t> </a:t>
            </a:r>
            <a:r>
              <a:rPr lang="sl-SI" sz="2400" dirty="0" err="1"/>
              <a:t>of</a:t>
            </a:r>
            <a:r>
              <a:rPr lang="sl-SI" sz="2400" dirty="0"/>
              <a:t> Ljubljana</a:t>
            </a:r>
            <a:r>
              <a:rPr lang="en-US" sz="2400" dirty="0"/>
              <a:t> is an official document that gives the exchange student </a:t>
            </a:r>
            <a:r>
              <a:rPr lang="en-US" sz="2400" b="1" dirty="0"/>
              <a:t>the same rights</a:t>
            </a:r>
            <a:r>
              <a:rPr lang="en-US" sz="2400" dirty="0"/>
              <a:t> as to Slovene students. The card is used as an accession to libraries and faculty exams.</a:t>
            </a:r>
            <a:endParaRPr lang="sl-SI" sz="2400" dirty="0"/>
          </a:p>
          <a:p>
            <a:pPr marL="0" indent="0">
              <a:buNone/>
            </a:pPr>
            <a:r>
              <a:rPr lang="en-US" sz="2400" dirty="0"/>
              <a:t>Student ID card of the University </a:t>
            </a:r>
            <a:r>
              <a:rPr lang="sl-SI" sz="2400" dirty="0" err="1"/>
              <a:t>of</a:t>
            </a:r>
            <a:r>
              <a:rPr lang="sl-SI" sz="2400" dirty="0"/>
              <a:t> Ljubljana </a:t>
            </a:r>
            <a:r>
              <a:rPr lang="en-US" sz="2400" dirty="0"/>
              <a:t>can be used for enabling discounts on admission to museums and sights, inexpensive meals in some restaurants and discounts on many forms of transport. </a:t>
            </a:r>
            <a:endParaRPr lang="sl-SI" sz="2400" dirty="0"/>
          </a:p>
        </p:txBody>
      </p:sp>
    </p:spTree>
    <p:extLst>
      <p:ext uri="{BB962C8B-B14F-4D97-AF65-F5344CB8AC3E}">
        <p14:creationId xmlns:p14="http://schemas.microsoft.com/office/powerpoint/2010/main" val="1946902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Personal</a:t>
            </a:r>
            <a:r>
              <a:rPr lang="sl-SI" dirty="0"/>
              <a:t> </a:t>
            </a:r>
            <a:r>
              <a:rPr lang="sl-SI" dirty="0" err="1"/>
              <a:t>Registration</a:t>
            </a:r>
            <a:r>
              <a:rPr lang="sl-SI" dirty="0"/>
              <a:t> </a:t>
            </a:r>
            <a:r>
              <a:rPr lang="sl-SI" dirty="0" err="1"/>
              <a:t>Number</a:t>
            </a:r>
            <a:r>
              <a:rPr lang="sl-SI" dirty="0"/>
              <a:t> (EMŠO)</a:t>
            </a:r>
          </a:p>
        </p:txBody>
      </p:sp>
      <p:sp>
        <p:nvSpPr>
          <p:cNvPr id="3" name="Ograda vsebine 2"/>
          <p:cNvSpPr>
            <a:spLocks noGrp="1"/>
          </p:cNvSpPr>
          <p:nvPr>
            <p:ph idx="1"/>
          </p:nvPr>
        </p:nvSpPr>
        <p:spPr/>
        <p:txBody>
          <a:bodyPr/>
          <a:lstStyle/>
          <a:p>
            <a:pPr marL="0" indent="0">
              <a:buNone/>
            </a:pPr>
            <a:r>
              <a:rPr lang="en-US" dirty="0"/>
              <a:t>The EMŠO is a personal identification number in the</a:t>
            </a:r>
            <a:r>
              <a:rPr lang="sl-SI" dirty="0"/>
              <a:t> </a:t>
            </a:r>
            <a:r>
              <a:rPr lang="en-US" dirty="0"/>
              <a:t>Republic of Slovenia. It is entered in official records</a:t>
            </a:r>
            <a:r>
              <a:rPr lang="sl-SI" dirty="0"/>
              <a:t> </a:t>
            </a:r>
            <a:r>
              <a:rPr lang="en-US" dirty="0"/>
              <a:t>and other databases when so stipulated by the law.</a:t>
            </a:r>
            <a:r>
              <a:rPr lang="sl-SI" dirty="0"/>
              <a:t> </a:t>
            </a:r>
            <a:r>
              <a:rPr lang="sl-SI" dirty="0" err="1"/>
              <a:t>You</a:t>
            </a:r>
            <a:r>
              <a:rPr lang="sl-SI" dirty="0"/>
              <a:t> </a:t>
            </a:r>
            <a:r>
              <a:rPr lang="sl-SI" dirty="0" err="1"/>
              <a:t>will</a:t>
            </a:r>
            <a:r>
              <a:rPr lang="sl-SI" dirty="0"/>
              <a:t> </a:t>
            </a:r>
            <a:r>
              <a:rPr lang="sl-SI" dirty="0" err="1"/>
              <a:t>need</a:t>
            </a:r>
            <a:r>
              <a:rPr lang="sl-SI" dirty="0"/>
              <a:t> it, </a:t>
            </a:r>
            <a:r>
              <a:rPr lang="sl-SI" dirty="0" err="1"/>
              <a:t>for</a:t>
            </a:r>
            <a:r>
              <a:rPr lang="sl-SI" dirty="0"/>
              <a:t> </a:t>
            </a:r>
            <a:r>
              <a:rPr lang="sl-SI" dirty="0" err="1"/>
              <a:t>example</a:t>
            </a:r>
            <a:r>
              <a:rPr lang="sl-SI" dirty="0"/>
              <a:t>, </a:t>
            </a:r>
            <a:r>
              <a:rPr lang="sl-SI" dirty="0" err="1"/>
              <a:t>for</a:t>
            </a:r>
            <a:r>
              <a:rPr lang="sl-SI" dirty="0"/>
              <a:t> </a:t>
            </a:r>
            <a:r>
              <a:rPr lang="sl-SI" dirty="0" err="1"/>
              <a:t>buying</a:t>
            </a:r>
            <a:r>
              <a:rPr lang="sl-SI" dirty="0"/>
              <a:t> </a:t>
            </a:r>
            <a:r>
              <a:rPr lang="sl-SI" b="1" dirty="0"/>
              <a:t>Urbana </a:t>
            </a:r>
            <a:r>
              <a:rPr lang="sl-SI" b="1" dirty="0" err="1"/>
              <a:t>student</a:t>
            </a:r>
            <a:r>
              <a:rPr lang="sl-SI" b="1" dirty="0"/>
              <a:t> bus </a:t>
            </a:r>
            <a:r>
              <a:rPr lang="sl-SI" b="1" dirty="0" err="1"/>
              <a:t>card</a:t>
            </a:r>
            <a:r>
              <a:rPr lang="sl-SI" b="1" dirty="0"/>
              <a:t> </a:t>
            </a:r>
            <a:r>
              <a:rPr lang="sl-SI" dirty="0" err="1"/>
              <a:t>etc</a:t>
            </a:r>
            <a:r>
              <a:rPr lang="sl-SI" dirty="0"/>
              <a:t>.</a:t>
            </a:r>
          </a:p>
        </p:txBody>
      </p:sp>
    </p:spTree>
    <p:extLst>
      <p:ext uri="{BB962C8B-B14F-4D97-AF65-F5344CB8AC3E}">
        <p14:creationId xmlns:p14="http://schemas.microsoft.com/office/powerpoint/2010/main" val="34404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Erasmus</a:t>
            </a:r>
            <a:r>
              <a:rPr lang="sl-SI" dirty="0"/>
              <a:t> </a:t>
            </a:r>
            <a:r>
              <a:rPr lang="sl-SI" dirty="0" err="1"/>
              <a:t>Student</a:t>
            </a:r>
            <a:r>
              <a:rPr lang="sl-SI" dirty="0"/>
              <a:t> </a:t>
            </a:r>
            <a:r>
              <a:rPr lang="sl-SI" dirty="0" err="1"/>
              <a:t>Network</a:t>
            </a:r>
            <a:endParaRPr lang="en-GB" dirty="0"/>
          </a:p>
        </p:txBody>
      </p:sp>
      <p:sp>
        <p:nvSpPr>
          <p:cNvPr id="3" name="Označba mesta vsebine 2"/>
          <p:cNvSpPr>
            <a:spLocks noGrp="1"/>
          </p:cNvSpPr>
          <p:nvPr>
            <p:ph idx="1"/>
          </p:nvPr>
        </p:nvSpPr>
        <p:spPr/>
        <p:txBody>
          <a:bodyPr>
            <a:normAutofit/>
          </a:bodyPr>
          <a:lstStyle/>
          <a:p>
            <a:r>
              <a:rPr lang="en-GB" sz="2400" b="1" dirty="0"/>
              <a:t>ESN Ljubljana University</a:t>
            </a:r>
            <a:r>
              <a:rPr lang="en-GB" sz="2400" dirty="0"/>
              <a:t>: </a:t>
            </a:r>
            <a:br>
              <a:rPr lang="sl-SI" sz="2400" dirty="0"/>
            </a:br>
            <a:r>
              <a:rPr lang="sl-SI" sz="2400" dirty="0"/>
              <a:t>e-mail: </a:t>
            </a:r>
            <a:r>
              <a:rPr lang="sl-SI" sz="2400" u="sng" dirty="0">
                <a:hlinkClick r:id="rId2"/>
              </a:rPr>
              <a:t>tutor@erasmusljubljana.si</a:t>
            </a:r>
            <a:r>
              <a:rPr lang="sl-SI" sz="2400" dirty="0"/>
              <a:t> </a:t>
            </a:r>
            <a:r>
              <a:rPr lang="sl-SI" sz="2400" dirty="0" err="1"/>
              <a:t>or</a:t>
            </a:r>
            <a:r>
              <a:rPr lang="sl-SI" sz="2400" dirty="0"/>
              <a:t> </a:t>
            </a:r>
            <a:r>
              <a:rPr lang="sl-SI" sz="2400" u="sng" dirty="0">
                <a:hlinkClick r:id="rId3"/>
              </a:rPr>
              <a:t>fdv.tutor@gmail.com</a:t>
            </a:r>
            <a:r>
              <a:rPr lang="sl-SI" sz="2400" dirty="0"/>
              <a:t> </a:t>
            </a:r>
            <a:br>
              <a:rPr lang="sl-SI" sz="2400" dirty="0"/>
            </a:br>
            <a:r>
              <a:rPr lang="sl-SI" sz="2400" dirty="0" err="1"/>
              <a:t>Web</a:t>
            </a:r>
            <a:r>
              <a:rPr lang="sl-SI" sz="2400" dirty="0"/>
              <a:t>: </a:t>
            </a:r>
            <a:r>
              <a:rPr lang="sl-SI" sz="2400" u="sng" dirty="0">
                <a:hlinkClick r:id="rId4"/>
              </a:rPr>
              <a:t>https://www.erasmusljubljana.si/</a:t>
            </a:r>
            <a:endParaRPr lang="sl-SI" sz="2400" dirty="0"/>
          </a:p>
          <a:p>
            <a:endParaRPr lang="sl-SI" sz="2400" dirty="0"/>
          </a:p>
          <a:p>
            <a:r>
              <a:rPr lang="sl-SI" sz="2400" b="1" dirty="0"/>
              <a:t>Tutor </a:t>
            </a:r>
            <a:r>
              <a:rPr lang="sl-SI" sz="2400" b="1" dirty="0" err="1"/>
              <a:t>Student</a:t>
            </a:r>
            <a:r>
              <a:rPr lang="sl-SI" sz="2400" dirty="0"/>
              <a:t> at </a:t>
            </a:r>
            <a:r>
              <a:rPr lang="sl-SI" sz="2400" dirty="0" err="1"/>
              <a:t>the</a:t>
            </a:r>
            <a:r>
              <a:rPr lang="sl-SI" sz="2400" dirty="0"/>
              <a:t> </a:t>
            </a:r>
            <a:r>
              <a:rPr lang="sl-SI" sz="2400" dirty="0" err="1"/>
              <a:t>Faculty</a:t>
            </a:r>
            <a:r>
              <a:rPr lang="sl-SI" sz="2400" dirty="0"/>
              <a:t> </a:t>
            </a:r>
            <a:r>
              <a:rPr lang="sl-SI" sz="2400" dirty="0" err="1"/>
              <a:t>of</a:t>
            </a:r>
            <a:r>
              <a:rPr lang="sl-SI" sz="2400" dirty="0"/>
              <a:t> </a:t>
            </a:r>
            <a:r>
              <a:rPr lang="sl-SI" sz="2400" dirty="0" err="1"/>
              <a:t>Education</a:t>
            </a:r>
            <a:r>
              <a:rPr lang="sl-SI" sz="2400" dirty="0"/>
              <a:t>: </a:t>
            </a:r>
            <a:r>
              <a:rPr lang="sl-SI" sz="2400" dirty="0">
                <a:hlinkClick r:id="rId5"/>
              </a:rPr>
              <a:t>tutorpef@gmail.com</a:t>
            </a:r>
            <a:r>
              <a:rPr lang="sl-SI" sz="2400" dirty="0"/>
              <a:t>  </a:t>
            </a:r>
            <a:endParaRPr lang="en-GB" sz="2400" dirty="0"/>
          </a:p>
          <a:p>
            <a:endParaRPr lang="en-GB" dirty="0"/>
          </a:p>
        </p:txBody>
      </p:sp>
    </p:spTree>
    <p:extLst>
      <p:ext uri="{BB962C8B-B14F-4D97-AF65-F5344CB8AC3E}">
        <p14:creationId xmlns:p14="http://schemas.microsoft.com/office/powerpoint/2010/main" val="4132548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Your</a:t>
            </a:r>
            <a:r>
              <a:rPr lang="sl-SI" dirty="0"/>
              <a:t> UL </a:t>
            </a:r>
            <a:r>
              <a:rPr lang="sl-SI" dirty="0" err="1"/>
              <a:t>Digital</a:t>
            </a:r>
            <a:r>
              <a:rPr lang="sl-SI" dirty="0"/>
              <a:t> </a:t>
            </a:r>
            <a:r>
              <a:rPr lang="sl-SI" dirty="0" err="1"/>
              <a:t>Identity</a:t>
            </a:r>
            <a:endParaRPr lang="sl-SI" dirty="0"/>
          </a:p>
        </p:txBody>
      </p:sp>
      <p:sp>
        <p:nvSpPr>
          <p:cNvPr id="3" name="Ograda vsebine 2"/>
          <p:cNvSpPr>
            <a:spLocks noGrp="1"/>
          </p:cNvSpPr>
          <p:nvPr>
            <p:ph idx="1"/>
          </p:nvPr>
        </p:nvSpPr>
        <p:spPr>
          <a:xfrm>
            <a:off x="457200" y="1600201"/>
            <a:ext cx="8229600" cy="3556992"/>
          </a:xfrm>
        </p:spPr>
        <p:txBody>
          <a:bodyPr>
            <a:noAutofit/>
          </a:bodyPr>
          <a:lstStyle/>
          <a:p>
            <a:pPr>
              <a:spcBef>
                <a:spcPts val="0"/>
              </a:spcBef>
              <a:spcAft>
                <a:spcPts val="600"/>
              </a:spcAft>
            </a:pPr>
            <a:r>
              <a:rPr lang="en-GB" sz="2500" dirty="0"/>
              <a:t>You need the UL ID to access the systems and services during your studies at UL PEF:</a:t>
            </a:r>
          </a:p>
          <a:p>
            <a:pPr lvl="1">
              <a:spcBef>
                <a:spcPts val="0"/>
              </a:spcBef>
              <a:spcAft>
                <a:spcPts val="600"/>
              </a:spcAft>
            </a:pPr>
            <a:r>
              <a:rPr lang="en-GB" sz="2100" b="1" dirty="0"/>
              <a:t>Student Information System - VIS</a:t>
            </a:r>
            <a:r>
              <a:rPr lang="en-GB" sz="2100" dirty="0"/>
              <a:t> (application for exams, examination of grades, schedules)</a:t>
            </a:r>
          </a:p>
          <a:p>
            <a:pPr lvl="1">
              <a:spcBef>
                <a:spcPts val="0"/>
              </a:spcBef>
              <a:spcAft>
                <a:spcPts val="600"/>
              </a:spcAft>
            </a:pPr>
            <a:r>
              <a:rPr lang="en-GB" sz="2100" dirty="0"/>
              <a:t>UL PEF </a:t>
            </a:r>
            <a:r>
              <a:rPr lang="en-GB" sz="2100" b="1" dirty="0"/>
              <a:t>Online Classroom </a:t>
            </a:r>
            <a:r>
              <a:rPr lang="en-GB" sz="2100" dirty="0"/>
              <a:t>- </a:t>
            </a:r>
            <a:r>
              <a:rPr lang="en-GB" sz="2100" dirty="0" err="1"/>
              <a:t>Spletna</a:t>
            </a:r>
            <a:r>
              <a:rPr lang="en-GB" sz="2100" dirty="0"/>
              <a:t> </a:t>
            </a:r>
            <a:r>
              <a:rPr lang="en-GB" sz="2100" dirty="0" err="1"/>
              <a:t>učilnica</a:t>
            </a:r>
            <a:r>
              <a:rPr lang="en-GB" sz="2100" dirty="0"/>
              <a:t> PEF,</a:t>
            </a:r>
          </a:p>
          <a:p>
            <a:pPr lvl="1">
              <a:spcBef>
                <a:spcPts val="0"/>
              </a:spcBef>
              <a:spcAft>
                <a:spcPts val="600"/>
              </a:spcAft>
            </a:pPr>
            <a:r>
              <a:rPr lang="en-GB" sz="2100" dirty="0"/>
              <a:t>Use of computers in the lobby of UL PEF,</a:t>
            </a:r>
          </a:p>
          <a:p>
            <a:pPr lvl="1">
              <a:spcBef>
                <a:spcPts val="0"/>
              </a:spcBef>
              <a:spcAft>
                <a:spcPts val="600"/>
              </a:spcAft>
            </a:pPr>
            <a:r>
              <a:rPr lang="en-GB" sz="2100" dirty="0"/>
              <a:t>Computer classrooms at UL PEF,</a:t>
            </a:r>
          </a:p>
          <a:p>
            <a:pPr lvl="1">
              <a:spcBef>
                <a:spcPts val="0"/>
              </a:spcBef>
              <a:spcAft>
                <a:spcPts val="600"/>
              </a:spcAft>
            </a:pPr>
            <a:r>
              <a:rPr lang="en-GB" sz="2100" dirty="0" err="1"/>
              <a:t>EduRoam</a:t>
            </a:r>
            <a:r>
              <a:rPr lang="en-GB" sz="2100" dirty="0"/>
              <a:t> wireless internet network</a:t>
            </a:r>
          </a:p>
          <a:p>
            <a:pPr lvl="1">
              <a:spcBef>
                <a:spcPts val="0"/>
              </a:spcBef>
              <a:spcAft>
                <a:spcPts val="600"/>
              </a:spcAft>
            </a:pPr>
            <a:r>
              <a:rPr lang="en-GB" sz="2100" dirty="0"/>
              <a:t>Services provided to students by the University of Ljubljana:</a:t>
            </a:r>
            <a:r>
              <a:rPr lang="sl-SI" sz="2100" dirty="0"/>
              <a:t> </a:t>
            </a:r>
            <a:r>
              <a:rPr lang="en-GB" sz="2100" dirty="0"/>
              <a:t>Email</a:t>
            </a:r>
            <a:r>
              <a:rPr lang="sl-SI" sz="2100" dirty="0"/>
              <a:t>, </a:t>
            </a:r>
            <a:r>
              <a:rPr lang="en-GB" sz="2100" b="1" dirty="0"/>
              <a:t>Office 365</a:t>
            </a:r>
            <a:r>
              <a:rPr lang="sl-SI" sz="2100" b="1" dirty="0"/>
              <a:t> (MS </a:t>
            </a:r>
            <a:r>
              <a:rPr lang="sl-SI" sz="2100" b="1" dirty="0" err="1"/>
              <a:t>Teams</a:t>
            </a:r>
            <a:r>
              <a:rPr lang="sl-SI" sz="2100" b="1" dirty="0"/>
              <a:t>!)</a:t>
            </a:r>
            <a:r>
              <a:rPr lang="sl-SI" sz="2100" dirty="0"/>
              <a:t>, </a:t>
            </a:r>
            <a:r>
              <a:rPr lang="en-GB" sz="2100" dirty="0"/>
              <a:t>E</a:t>
            </a:r>
            <a:r>
              <a:rPr lang="sl-SI" sz="2100" dirty="0"/>
              <a:t>-</a:t>
            </a:r>
            <a:r>
              <a:rPr lang="en-GB" sz="2100" dirty="0"/>
              <a:t>notifications (e-</a:t>
            </a:r>
            <a:r>
              <a:rPr lang="en-GB" sz="2100" dirty="0" err="1"/>
              <a:t>obvestila</a:t>
            </a:r>
            <a:r>
              <a:rPr lang="en-GB" sz="2100" dirty="0"/>
              <a:t>)</a:t>
            </a:r>
            <a:endParaRPr lang="sl-SI" sz="2100" dirty="0"/>
          </a:p>
          <a:p>
            <a:pPr lvl="1">
              <a:spcBef>
                <a:spcPts val="0"/>
              </a:spcBef>
              <a:spcAft>
                <a:spcPts val="600"/>
              </a:spcAft>
            </a:pPr>
            <a:endParaRPr lang="sl-SI" sz="2100" b="1" dirty="0"/>
          </a:p>
          <a:p>
            <a:pPr marL="57150" indent="0">
              <a:spcBef>
                <a:spcPts val="0"/>
              </a:spcBef>
              <a:spcAft>
                <a:spcPts val="600"/>
              </a:spcAft>
              <a:buNone/>
            </a:pPr>
            <a:r>
              <a:rPr lang="sl-SI" sz="2500" b="1" dirty="0"/>
              <a:t>More </a:t>
            </a:r>
            <a:r>
              <a:rPr lang="sl-SI" sz="2500" b="1" dirty="0" err="1"/>
              <a:t>information</a:t>
            </a:r>
            <a:r>
              <a:rPr lang="sl-SI" sz="2500" b="1" dirty="0"/>
              <a:t>: </a:t>
            </a:r>
            <a:r>
              <a:rPr lang="sl-SI" sz="2500" b="1" dirty="0">
                <a:hlinkClick r:id="rId2"/>
              </a:rPr>
              <a:t>https://www.pef.uni-lj.si/en/exchange-students/information-services-for-students/</a:t>
            </a:r>
            <a:r>
              <a:rPr lang="sl-SI" sz="2500" b="1" dirty="0"/>
              <a:t>  </a:t>
            </a:r>
            <a:r>
              <a:rPr lang="en-GB" sz="2500" b="1" dirty="0"/>
              <a:t> </a:t>
            </a:r>
            <a:endParaRPr lang="sl-SI" sz="2500" b="1" dirty="0"/>
          </a:p>
        </p:txBody>
      </p:sp>
    </p:spTree>
    <p:extLst>
      <p:ext uri="{BB962C8B-B14F-4D97-AF65-F5344CB8AC3E}">
        <p14:creationId xmlns:p14="http://schemas.microsoft.com/office/powerpoint/2010/main" val="3211022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Your</a:t>
            </a:r>
            <a:r>
              <a:rPr lang="sl-SI" dirty="0"/>
              <a:t> UL </a:t>
            </a:r>
            <a:r>
              <a:rPr lang="sl-SI" dirty="0" err="1"/>
              <a:t>Digital</a:t>
            </a:r>
            <a:r>
              <a:rPr lang="sl-SI" dirty="0"/>
              <a:t> </a:t>
            </a:r>
            <a:r>
              <a:rPr lang="sl-SI" dirty="0" err="1"/>
              <a:t>Identity</a:t>
            </a:r>
            <a:endParaRPr lang="en-GB" dirty="0"/>
          </a:p>
        </p:txBody>
      </p:sp>
      <p:sp>
        <p:nvSpPr>
          <p:cNvPr id="3" name="Označba mesta vsebine 2"/>
          <p:cNvSpPr>
            <a:spLocks noGrp="1"/>
          </p:cNvSpPr>
          <p:nvPr>
            <p:ph idx="1"/>
          </p:nvPr>
        </p:nvSpPr>
        <p:spPr/>
        <p:txBody>
          <a:bodyPr/>
          <a:lstStyle/>
          <a:p>
            <a:pPr>
              <a:spcBef>
                <a:spcPts val="0"/>
              </a:spcBef>
              <a:spcAft>
                <a:spcPts val="600"/>
              </a:spcAft>
            </a:pPr>
            <a:r>
              <a:rPr lang="en-US" dirty="0"/>
              <a:t>Your UL digital identity is comprised of your username and your password. The username resembles an email address, e.g. </a:t>
            </a:r>
            <a:r>
              <a:rPr lang="en-US" b="1" dirty="0"/>
              <a:t>jn1234@student.uni-lj.si</a:t>
            </a:r>
            <a:r>
              <a:rPr lang="en-US" dirty="0"/>
              <a:t>. </a:t>
            </a:r>
          </a:p>
          <a:p>
            <a:pPr>
              <a:spcBef>
                <a:spcPts val="0"/>
              </a:spcBef>
              <a:spcAft>
                <a:spcPts val="600"/>
              </a:spcAft>
            </a:pPr>
            <a:r>
              <a:rPr lang="sl-SI" b="1" dirty="0" err="1">
                <a:solidFill>
                  <a:srgbClr val="FF0000"/>
                </a:solidFill>
              </a:rPr>
              <a:t>You</a:t>
            </a:r>
            <a:r>
              <a:rPr lang="sl-SI" b="1" dirty="0">
                <a:solidFill>
                  <a:srgbClr val="FF0000"/>
                </a:solidFill>
              </a:rPr>
              <a:t> </a:t>
            </a:r>
            <a:r>
              <a:rPr lang="sl-SI" b="1" dirty="0" err="1">
                <a:solidFill>
                  <a:srgbClr val="FF0000"/>
                </a:solidFill>
              </a:rPr>
              <a:t>must</a:t>
            </a:r>
            <a:r>
              <a:rPr lang="sl-SI" b="1" dirty="0">
                <a:solidFill>
                  <a:srgbClr val="FF0000"/>
                </a:solidFill>
              </a:rPr>
              <a:t> </a:t>
            </a:r>
            <a:r>
              <a:rPr lang="sl-SI" b="1" dirty="0" err="1">
                <a:solidFill>
                  <a:srgbClr val="FF0000"/>
                </a:solidFill>
              </a:rPr>
              <a:t>first</a:t>
            </a:r>
            <a:r>
              <a:rPr lang="sl-SI" b="1" dirty="0">
                <a:solidFill>
                  <a:srgbClr val="FF0000"/>
                </a:solidFill>
              </a:rPr>
              <a:t> a</a:t>
            </a:r>
            <a:r>
              <a:rPr lang="en-US" b="1" dirty="0" err="1">
                <a:solidFill>
                  <a:srgbClr val="FF0000"/>
                </a:solidFill>
              </a:rPr>
              <a:t>ctivate</a:t>
            </a:r>
            <a:r>
              <a:rPr lang="en-US" b="1" dirty="0">
                <a:solidFill>
                  <a:srgbClr val="FF0000"/>
                </a:solidFill>
              </a:rPr>
              <a:t> </a:t>
            </a:r>
            <a:r>
              <a:rPr lang="sl-SI" b="1" dirty="0" err="1">
                <a:solidFill>
                  <a:srgbClr val="FF0000"/>
                </a:solidFill>
              </a:rPr>
              <a:t>your</a:t>
            </a:r>
            <a:r>
              <a:rPr lang="sl-SI" b="1" dirty="0">
                <a:solidFill>
                  <a:srgbClr val="FF0000"/>
                </a:solidFill>
              </a:rPr>
              <a:t> </a:t>
            </a:r>
            <a:r>
              <a:rPr lang="en-US" b="1" dirty="0">
                <a:solidFill>
                  <a:srgbClr val="FF0000"/>
                </a:solidFill>
              </a:rPr>
              <a:t>identity</a:t>
            </a:r>
            <a:r>
              <a:rPr lang="sl-SI" b="1" dirty="0">
                <a:solidFill>
                  <a:srgbClr val="FF0000"/>
                </a:solidFill>
              </a:rPr>
              <a:t> at a </a:t>
            </a:r>
            <a:r>
              <a:rPr lang="sl-SI" b="1" dirty="0" err="1">
                <a:solidFill>
                  <a:srgbClr val="FF0000"/>
                </a:solidFill>
              </a:rPr>
              <a:t>special</a:t>
            </a:r>
            <a:r>
              <a:rPr lang="sl-SI" b="1" dirty="0">
                <a:solidFill>
                  <a:srgbClr val="FF0000"/>
                </a:solidFill>
              </a:rPr>
              <a:t> portal</a:t>
            </a:r>
            <a:r>
              <a:rPr lang="en-US" b="1" dirty="0">
                <a:solidFill>
                  <a:srgbClr val="FF0000"/>
                </a:solidFill>
              </a:rPr>
              <a:t> </a:t>
            </a:r>
            <a:r>
              <a:rPr lang="en-US" dirty="0"/>
              <a:t>- you </a:t>
            </a:r>
            <a:r>
              <a:rPr lang="sl-SI" dirty="0" err="1"/>
              <a:t>will</a:t>
            </a:r>
            <a:r>
              <a:rPr lang="sl-SI" dirty="0"/>
              <a:t> </a:t>
            </a:r>
            <a:r>
              <a:rPr lang="en-US" dirty="0"/>
              <a:t>receive your username.</a:t>
            </a:r>
            <a:r>
              <a:rPr lang="sl-SI" dirty="0"/>
              <a:t> </a:t>
            </a:r>
            <a:r>
              <a:rPr lang="sl-SI" b="1" i="1" dirty="0" err="1"/>
              <a:t>Follow</a:t>
            </a:r>
            <a:r>
              <a:rPr lang="sl-SI" b="1" i="1" dirty="0"/>
              <a:t> </a:t>
            </a:r>
            <a:r>
              <a:rPr lang="sl-SI" b="1" i="1" dirty="0" err="1"/>
              <a:t>the</a:t>
            </a:r>
            <a:r>
              <a:rPr lang="sl-SI" b="1" i="1" dirty="0"/>
              <a:t> </a:t>
            </a:r>
            <a:r>
              <a:rPr lang="sl-SI" b="1" i="1" dirty="0" err="1"/>
              <a:t>instructions</a:t>
            </a:r>
            <a:r>
              <a:rPr lang="sl-SI" b="1" i="1" dirty="0"/>
              <a:t> </a:t>
            </a:r>
            <a:r>
              <a:rPr lang="sl-SI" b="1" i="1" dirty="0" err="1"/>
              <a:t>for</a:t>
            </a:r>
            <a:r>
              <a:rPr lang="sl-SI" b="1" i="1" dirty="0"/>
              <a:t> ID </a:t>
            </a:r>
            <a:r>
              <a:rPr lang="sl-SI" b="1" i="1" dirty="0" err="1"/>
              <a:t>activation</a:t>
            </a:r>
            <a:r>
              <a:rPr lang="sl-SI" b="1" i="1" dirty="0"/>
              <a:t>!</a:t>
            </a:r>
            <a:r>
              <a:rPr lang="en-US" dirty="0"/>
              <a:t> </a:t>
            </a:r>
            <a:endParaRPr lang="sl-SI" dirty="0"/>
          </a:p>
          <a:p>
            <a:endParaRPr lang="en-GB" dirty="0"/>
          </a:p>
        </p:txBody>
      </p:sp>
    </p:spTree>
    <p:extLst>
      <p:ext uri="{BB962C8B-B14F-4D97-AF65-F5344CB8AC3E}">
        <p14:creationId xmlns:p14="http://schemas.microsoft.com/office/powerpoint/2010/main" val="2153510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Student</a:t>
            </a:r>
            <a:r>
              <a:rPr lang="sl-SI" dirty="0"/>
              <a:t> </a:t>
            </a:r>
            <a:r>
              <a:rPr lang="sl-SI" dirty="0" err="1"/>
              <a:t>Information</a:t>
            </a:r>
            <a:r>
              <a:rPr lang="sl-SI" dirty="0"/>
              <a:t> </a:t>
            </a:r>
            <a:r>
              <a:rPr lang="sl-SI" dirty="0" err="1"/>
              <a:t>System</a:t>
            </a:r>
            <a:r>
              <a:rPr lang="sl-SI" dirty="0"/>
              <a:t> („VIS“)</a:t>
            </a:r>
          </a:p>
        </p:txBody>
      </p:sp>
      <p:sp>
        <p:nvSpPr>
          <p:cNvPr id="3" name="Ograda vsebine 2"/>
          <p:cNvSpPr>
            <a:spLocks noGrp="1"/>
          </p:cNvSpPr>
          <p:nvPr>
            <p:ph idx="1"/>
          </p:nvPr>
        </p:nvSpPr>
        <p:spPr>
          <a:xfrm>
            <a:off x="457200" y="1600207"/>
            <a:ext cx="8229600" cy="4133050"/>
          </a:xfrm>
        </p:spPr>
        <p:txBody>
          <a:bodyPr>
            <a:normAutofit/>
          </a:bodyPr>
          <a:lstStyle/>
          <a:p>
            <a:pPr marL="0" indent="0" algn="ctr">
              <a:buNone/>
            </a:pPr>
            <a:r>
              <a:rPr lang="sl-SI" sz="2500" b="1" dirty="0">
                <a:hlinkClick r:id="rId2"/>
              </a:rPr>
              <a:t>https://vis.pef.uni-lj.si/peful_ang/</a:t>
            </a:r>
            <a:r>
              <a:rPr lang="sl-SI" sz="2500" b="1" dirty="0"/>
              <a:t> </a:t>
            </a:r>
            <a:br>
              <a:rPr lang="sl-SI" sz="2500" b="1" dirty="0"/>
            </a:br>
            <a:r>
              <a:rPr lang="sl-SI" sz="2500" b="1" dirty="0"/>
              <a:t>Use </a:t>
            </a:r>
            <a:r>
              <a:rPr lang="sl-SI" sz="2500" b="1" dirty="0" err="1"/>
              <a:t>your</a:t>
            </a:r>
            <a:r>
              <a:rPr lang="sl-SI" sz="2500" b="1" dirty="0"/>
              <a:t> </a:t>
            </a:r>
            <a:r>
              <a:rPr lang="sl-SI" sz="2500" b="1" dirty="0" err="1"/>
              <a:t>Digital</a:t>
            </a:r>
            <a:r>
              <a:rPr lang="sl-SI" sz="2500" b="1" dirty="0"/>
              <a:t> ID </a:t>
            </a:r>
            <a:r>
              <a:rPr lang="sl-SI" sz="2500" b="1" dirty="0" err="1"/>
              <a:t>of</a:t>
            </a:r>
            <a:r>
              <a:rPr lang="sl-SI" sz="2500" b="1" dirty="0"/>
              <a:t> </a:t>
            </a:r>
            <a:r>
              <a:rPr lang="sl-SI" sz="2500" b="1" dirty="0" err="1"/>
              <a:t>the</a:t>
            </a:r>
            <a:r>
              <a:rPr lang="sl-SI" sz="2500" b="1" dirty="0"/>
              <a:t> </a:t>
            </a:r>
            <a:r>
              <a:rPr lang="sl-SI" sz="2500" b="1" dirty="0" err="1"/>
              <a:t>University</a:t>
            </a:r>
            <a:r>
              <a:rPr lang="sl-SI" sz="2500" b="1" dirty="0"/>
              <a:t> </a:t>
            </a:r>
            <a:r>
              <a:rPr lang="sl-SI" sz="2500" b="1" dirty="0" err="1"/>
              <a:t>of</a:t>
            </a:r>
            <a:r>
              <a:rPr lang="sl-SI" sz="2500" b="1" dirty="0"/>
              <a:t> Ljubljana!</a:t>
            </a:r>
          </a:p>
          <a:p>
            <a:pPr marL="0" indent="0">
              <a:buNone/>
            </a:pPr>
            <a:endParaRPr lang="sl-SI" sz="1500" dirty="0"/>
          </a:p>
          <a:p>
            <a:pPr marL="0" indent="0">
              <a:buNone/>
            </a:pPr>
            <a:r>
              <a:rPr lang="sl-SI" sz="2500" dirty="0" err="1"/>
              <a:t>The</a:t>
            </a:r>
            <a:r>
              <a:rPr lang="sl-SI" sz="2500" dirty="0"/>
              <a:t> </a:t>
            </a:r>
            <a:r>
              <a:rPr lang="sl-SI" sz="2500" dirty="0" err="1"/>
              <a:t>System</a:t>
            </a:r>
            <a:r>
              <a:rPr lang="sl-SI" sz="2500" dirty="0"/>
              <a:t> </a:t>
            </a:r>
            <a:r>
              <a:rPr lang="sl-SI" sz="2500" dirty="0" err="1"/>
              <a:t>includes</a:t>
            </a:r>
            <a:r>
              <a:rPr lang="sl-SI" sz="2500" dirty="0"/>
              <a:t>:</a:t>
            </a:r>
          </a:p>
          <a:p>
            <a:r>
              <a:rPr lang="sl-SI" sz="2500" dirty="0" err="1"/>
              <a:t>My</a:t>
            </a:r>
            <a:r>
              <a:rPr lang="sl-SI" sz="2500" dirty="0"/>
              <a:t> Data (</a:t>
            </a:r>
            <a:r>
              <a:rPr lang="sl-SI" sz="2500" b="1" dirty="0" err="1"/>
              <a:t>Important</a:t>
            </a:r>
            <a:r>
              <a:rPr lang="sl-SI" sz="2500" b="1" dirty="0"/>
              <a:t>: </a:t>
            </a:r>
            <a:r>
              <a:rPr lang="sl-SI" sz="2500" b="1" dirty="0" err="1"/>
              <a:t>please</a:t>
            </a:r>
            <a:r>
              <a:rPr lang="sl-SI" sz="2500" b="1" dirty="0"/>
              <a:t> </a:t>
            </a:r>
            <a:r>
              <a:rPr lang="sl-SI" sz="2500" b="1" dirty="0" err="1"/>
              <a:t>check</a:t>
            </a:r>
            <a:r>
              <a:rPr lang="sl-SI" sz="2500" b="1" dirty="0"/>
              <a:t> </a:t>
            </a:r>
            <a:r>
              <a:rPr lang="sl-SI" sz="2500" b="1" dirty="0" err="1"/>
              <a:t>if</a:t>
            </a:r>
            <a:r>
              <a:rPr lang="sl-SI" sz="2500" b="1" dirty="0"/>
              <a:t> </a:t>
            </a:r>
            <a:r>
              <a:rPr lang="sl-SI" sz="2500" b="1" dirty="0" err="1"/>
              <a:t>you</a:t>
            </a:r>
            <a:r>
              <a:rPr lang="sl-SI" sz="2500" b="1" dirty="0"/>
              <a:t> </a:t>
            </a:r>
            <a:r>
              <a:rPr lang="sl-SI" sz="2500" b="1" dirty="0" err="1"/>
              <a:t>have</a:t>
            </a:r>
            <a:r>
              <a:rPr lang="sl-SI" sz="2500" b="1" dirty="0"/>
              <a:t> </a:t>
            </a:r>
            <a:r>
              <a:rPr lang="sl-SI" sz="2500" b="1" dirty="0" err="1"/>
              <a:t>all</a:t>
            </a:r>
            <a:r>
              <a:rPr lang="sl-SI" sz="2500" b="1" dirty="0"/>
              <a:t> </a:t>
            </a:r>
            <a:r>
              <a:rPr lang="sl-SI" sz="2500" b="1" dirty="0" err="1"/>
              <a:t>your</a:t>
            </a:r>
            <a:r>
              <a:rPr lang="sl-SI" sz="2500" b="1" dirty="0"/>
              <a:t> </a:t>
            </a:r>
            <a:r>
              <a:rPr lang="sl-SI" sz="2500" b="1" dirty="0" err="1"/>
              <a:t>chosen</a:t>
            </a:r>
            <a:r>
              <a:rPr lang="sl-SI" sz="2500" b="1" dirty="0"/>
              <a:t> </a:t>
            </a:r>
            <a:r>
              <a:rPr lang="sl-SI" sz="2500" b="1" dirty="0" err="1"/>
              <a:t>courses</a:t>
            </a:r>
            <a:r>
              <a:rPr lang="sl-SI" sz="2500" b="1" dirty="0"/>
              <a:t> </a:t>
            </a:r>
            <a:r>
              <a:rPr lang="sl-SI" sz="2500" b="1" dirty="0" err="1"/>
              <a:t>enabled</a:t>
            </a:r>
            <a:r>
              <a:rPr lang="sl-SI" sz="2500" b="1" dirty="0"/>
              <a:t> in </a:t>
            </a:r>
            <a:r>
              <a:rPr lang="sl-SI" sz="2500" b="1" dirty="0" err="1"/>
              <a:t>the</a:t>
            </a:r>
            <a:r>
              <a:rPr lang="sl-SI" sz="2500" b="1" dirty="0"/>
              <a:t> </a:t>
            </a:r>
            <a:r>
              <a:rPr lang="sl-SI" sz="2500" b="1" dirty="0" err="1"/>
              <a:t>information</a:t>
            </a:r>
            <a:r>
              <a:rPr lang="sl-SI" sz="2500" b="1" dirty="0"/>
              <a:t> </a:t>
            </a:r>
            <a:r>
              <a:rPr lang="sl-SI" sz="2500" b="1" dirty="0" err="1"/>
              <a:t>system</a:t>
            </a:r>
            <a:r>
              <a:rPr lang="sl-SI" sz="2500" b="1" dirty="0"/>
              <a:t>!</a:t>
            </a:r>
            <a:r>
              <a:rPr lang="sl-SI" sz="2500" dirty="0"/>
              <a:t>) </a:t>
            </a:r>
          </a:p>
          <a:p>
            <a:r>
              <a:rPr lang="sl-SI" sz="2500" dirty="0" err="1"/>
              <a:t>Exams</a:t>
            </a:r>
            <a:r>
              <a:rPr lang="sl-SI" sz="2500" dirty="0"/>
              <a:t> (</a:t>
            </a:r>
            <a:r>
              <a:rPr lang="sl-SI" sz="2500" b="1" dirty="0" err="1">
                <a:solidFill>
                  <a:srgbClr val="FF0000"/>
                </a:solidFill>
              </a:rPr>
              <a:t>exam</a:t>
            </a:r>
            <a:r>
              <a:rPr lang="sl-SI" sz="2500" b="1" dirty="0">
                <a:solidFill>
                  <a:srgbClr val="FF0000"/>
                </a:solidFill>
              </a:rPr>
              <a:t> </a:t>
            </a:r>
            <a:r>
              <a:rPr lang="sl-SI" sz="2500" b="1" dirty="0" err="1">
                <a:solidFill>
                  <a:srgbClr val="FF0000"/>
                </a:solidFill>
              </a:rPr>
              <a:t>registration</a:t>
            </a:r>
            <a:r>
              <a:rPr lang="sl-SI" sz="2500" b="1" dirty="0">
                <a:solidFill>
                  <a:srgbClr val="FF0000"/>
                </a:solidFill>
              </a:rPr>
              <a:t> 3 </a:t>
            </a:r>
            <a:r>
              <a:rPr lang="sl-SI" sz="2500" b="1" dirty="0" err="1">
                <a:solidFill>
                  <a:srgbClr val="FF0000"/>
                </a:solidFill>
              </a:rPr>
              <a:t>days</a:t>
            </a:r>
            <a:r>
              <a:rPr lang="sl-SI" sz="2500" b="1" dirty="0">
                <a:solidFill>
                  <a:srgbClr val="FF0000"/>
                </a:solidFill>
              </a:rPr>
              <a:t> </a:t>
            </a:r>
            <a:r>
              <a:rPr lang="sl-SI" sz="2500" b="1" dirty="0" err="1">
                <a:solidFill>
                  <a:srgbClr val="FF0000"/>
                </a:solidFill>
              </a:rPr>
              <a:t>before</a:t>
            </a:r>
            <a:r>
              <a:rPr lang="sl-SI" sz="2500" b="1" dirty="0">
                <a:solidFill>
                  <a:srgbClr val="FF0000"/>
                </a:solidFill>
              </a:rPr>
              <a:t> </a:t>
            </a:r>
            <a:r>
              <a:rPr lang="sl-SI" sz="2500" b="1" dirty="0" err="1">
                <a:solidFill>
                  <a:srgbClr val="FF0000"/>
                </a:solidFill>
              </a:rPr>
              <a:t>the</a:t>
            </a:r>
            <a:r>
              <a:rPr lang="sl-SI" sz="2500" b="1" dirty="0">
                <a:solidFill>
                  <a:srgbClr val="FF0000"/>
                </a:solidFill>
              </a:rPr>
              <a:t> </a:t>
            </a:r>
            <a:r>
              <a:rPr lang="sl-SI" sz="2500" b="1" dirty="0" err="1">
                <a:solidFill>
                  <a:srgbClr val="FF0000"/>
                </a:solidFill>
              </a:rPr>
              <a:t>exam</a:t>
            </a:r>
            <a:r>
              <a:rPr lang="sl-SI" sz="2500" b="1" dirty="0">
                <a:solidFill>
                  <a:srgbClr val="FF0000"/>
                </a:solidFill>
              </a:rPr>
              <a:t>!)</a:t>
            </a:r>
            <a:r>
              <a:rPr lang="sl-SI" sz="2500" dirty="0"/>
              <a:t>, </a:t>
            </a:r>
            <a:r>
              <a:rPr lang="sl-SI" sz="2500" dirty="0" err="1"/>
              <a:t>withdraw</a:t>
            </a:r>
            <a:r>
              <a:rPr lang="sl-SI" sz="2500" dirty="0"/>
              <a:t> </a:t>
            </a:r>
            <a:r>
              <a:rPr lang="sl-SI" sz="2500" dirty="0" err="1"/>
              <a:t>from</a:t>
            </a:r>
            <a:r>
              <a:rPr lang="sl-SI" sz="2500" dirty="0"/>
              <a:t> </a:t>
            </a:r>
            <a:r>
              <a:rPr lang="sl-SI" sz="2500" dirty="0" err="1"/>
              <a:t>exam</a:t>
            </a:r>
            <a:r>
              <a:rPr lang="sl-SI" sz="2500" dirty="0"/>
              <a:t>, </a:t>
            </a:r>
            <a:r>
              <a:rPr lang="sl-SI" sz="2500" dirty="0" err="1"/>
              <a:t>exam</a:t>
            </a:r>
            <a:r>
              <a:rPr lang="sl-SI" sz="2500" dirty="0"/>
              <a:t> </a:t>
            </a:r>
            <a:r>
              <a:rPr lang="sl-SI" sz="2500" dirty="0" err="1"/>
              <a:t>dates</a:t>
            </a:r>
            <a:r>
              <a:rPr lang="sl-SI" sz="2500" dirty="0"/>
              <a:t>, </a:t>
            </a:r>
            <a:r>
              <a:rPr lang="sl-SI" sz="2500" dirty="0" err="1"/>
              <a:t>exam</a:t>
            </a:r>
            <a:r>
              <a:rPr lang="sl-SI" sz="2500" dirty="0"/>
              <a:t> </a:t>
            </a:r>
            <a:r>
              <a:rPr lang="sl-SI" sz="2500" dirty="0" err="1"/>
              <a:t>results</a:t>
            </a:r>
            <a:r>
              <a:rPr lang="sl-SI" sz="2500" dirty="0"/>
              <a:t>) </a:t>
            </a:r>
          </a:p>
        </p:txBody>
      </p:sp>
      <p:sp>
        <p:nvSpPr>
          <p:cNvPr id="4" name="PoljeZBesedilom 3"/>
          <p:cNvSpPr txBox="1"/>
          <p:nvPr/>
        </p:nvSpPr>
        <p:spPr>
          <a:xfrm>
            <a:off x="1907704" y="6237312"/>
            <a:ext cx="5328592" cy="369332"/>
          </a:xfrm>
          <a:prstGeom prst="rect">
            <a:avLst/>
          </a:prstGeom>
          <a:noFill/>
        </p:spPr>
        <p:txBody>
          <a:bodyPr wrap="square" rtlCol="0">
            <a:spAutoFit/>
          </a:bodyPr>
          <a:lstStyle/>
          <a:p>
            <a:r>
              <a:rPr lang="sl-SI" dirty="0">
                <a:latin typeface="Aharoni" panose="02010803020104030203" pitchFamily="2" charset="-79"/>
                <a:cs typeface="Aharoni" panose="02010803020104030203" pitchFamily="2" charset="-79"/>
              </a:rPr>
              <a:t>Don‘t </a:t>
            </a:r>
            <a:r>
              <a:rPr lang="sl-SI" dirty="0" err="1">
                <a:latin typeface="Aharoni" panose="02010803020104030203" pitchFamily="2" charset="-79"/>
                <a:cs typeface="Aharoni" panose="02010803020104030203" pitchFamily="2" charset="-79"/>
              </a:rPr>
              <a:t>confuse</a:t>
            </a:r>
            <a:r>
              <a:rPr lang="sl-SI" dirty="0">
                <a:latin typeface="Aharoni" panose="02010803020104030203" pitchFamily="2" charset="-79"/>
                <a:cs typeface="Aharoni" panose="02010803020104030203" pitchFamily="2" charset="-79"/>
              </a:rPr>
              <a:t> </a:t>
            </a:r>
            <a:r>
              <a:rPr lang="sl-SI" dirty="0" err="1">
                <a:latin typeface="Aharoni" panose="02010803020104030203" pitchFamily="2" charset="-79"/>
                <a:cs typeface="Aharoni" panose="02010803020104030203" pitchFamily="2" charset="-79"/>
              </a:rPr>
              <a:t>this</a:t>
            </a:r>
            <a:r>
              <a:rPr lang="sl-SI" dirty="0">
                <a:latin typeface="Aharoni" panose="02010803020104030203" pitchFamily="2" charset="-79"/>
                <a:cs typeface="Aharoni" panose="02010803020104030203" pitchFamily="2" charset="-79"/>
              </a:rPr>
              <a:t> </a:t>
            </a:r>
            <a:r>
              <a:rPr lang="sl-SI" dirty="0" err="1">
                <a:latin typeface="Aharoni" panose="02010803020104030203" pitchFamily="2" charset="-79"/>
                <a:cs typeface="Aharoni" panose="02010803020104030203" pitchFamily="2" charset="-79"/>
              </a:rPr>
              <a:t>with</a:t>
            </a:r>
            <a:r>
              <a:rPr lang="sl-SI" dirty="0">
                <a:latin typeface="Aharoni" panose="02010803020104030203" pitchFamily="2" charset="-79"/>
                <a:cs typeface="Aharoni" panose="02010803020104030203" pitchFamily="2" charset="-79"/>
              </a:rPr>
              <a:t> </a:t>
            </a:r>
            <a:r>
              <a:rPr lang="sl-SI" dirty="0" err="1">
                <a:latin typeface="Aharoni" panose="02010803020104030203" pitchFamily="2" charset="-79"/>
                <a:cs typeface="Aharoni" panose="02010803020104030203" pitchFamily="2" charset="-79"/>
              </a:rPr>
              <a:t>Virtual</a:t>
            </a:r>
            <a:r>
              <a:rPr lang="sl-SI" dirty="0">
                <a:latin typeface="Aharoni" panose="02010803020104030203" pitchFamily="2" charset="-79"/>
                <a:cs typeface="Aharoni" panose="02010803020104030203" pitchFamily="2" charset="-79"/>
              </a:rPr>
              <a:t> </a:t>
            </a:r>
            <a:r>
              <a:rPr lang="sl-SI" dirty="0" err="1">
                <a:latin typeface="Aharoni" panose="02010803020104030203" pitchFamily="2" charset="-79"/>
                <a:cs typeface="Aharoni" panose="02010803020104030203" pitchFamily="2" charset="-79"/>
              </a:rPr>
              <a:t>Classroom</a:t>
            </a:r>
            <a:r>
              <a:rPr lang="sl-SI" dirty="0">
                <a:latin typeface="Aharoni" panose="02010803020104030203" pitchFamily="2" charset="-79"/>
                <a:cs typeface="Aharoni" panose="02010803020104030203" pitchFamily="2" charset="-79"/>
              </a:rPr>
              <a:t>!</a:t>
            </a:r>
          </a:p>
        </p:txBody>
      </p:sp>
      <p:sp>
        <p:nvSpPr>
          <p:cNvPr id="5" name="Desna puščica 4"/>
          <p:cNvSpPr/>
          <p:nvPr/>
        </p:nvSpPr>
        <p:spPr>
          <a:xfrm>
            <a:off x="539552" y="6228020"/>
            <a:ext cx="1368152" cy="3693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344375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Virtual</a:t>
            </a:r>
            <a:r>
              <a:rPr lang="sl-SI" dirty="0"/>
              <a:t> </a:t>
            </a:r>
            <a:r>
              <a:rPr lang="sl-SI" dirty="0" err="1"/>
              <a:t>Classroom</a:t>
            </a:r>
            <a:r>
              <a:rPr lang="sl-SI" dirty="0"/>
              <a:t> („</a:t>
            </a:r>
            <a:r>
              <a:rPr lang="sl-SI" dirty="0" err="1"/>
              <a:t>Moodle</a:t>
            </a:r>
            <a:r>
              <a:rPr lang="sl-SI" dirty="0"/>
              <a:t>“)</a:t>
            </a:r>
          </a:p>
        </p:txBody>
      </p:sp>
      <p:sp>
        <p:nvSpPr>
          <p:cNvPr id="3" name="Ograda vsebine 2"/>
          <p:cNvSpPr>
            <a:spLocks noGrp="1"/>
          </p:cNvSpPr>
          <p:nvPr>
            <p:ph idx="1"/>
          </p:nvPr>
        </p:nvSpPr>
        <p:spPr>
          <a:xfrm>
            <a:off x="457200" y="1600207"/>
            <a:ext cx="8229600" cy="4133050"/>
          </a:xfrm>
        </p:spPr>
        <p:txBody>
          <a:bodyPr>
            <a:normAutofit/>
          </a:bodyPr>
          <a:lstStyle/>
          <a:p>
            <a:pPr marL="0" indent="0" algn="ctr">
              <a:buNone/>
            </a:pPr>
            <a:r>
              <a:rPr lang="sl-SI" sz="2000" b="1" dirty="0">
                <a:hlinkClick r:id="rId2"/>
              </a:rPr>
              <a:t>https://ucilnice.arnes.si/course/index.php?categoryid=8263</a:t>
            </a:r>
            <a:r>
              <a:rPr lang="sl-SI" sz="2000" b="1" dirty="0"/>
              <a:t> </a:t>
            </a:r>
            <a:r>
              <a:rPr lang="sl-SI" sz="2500" b="1" dirty="0"/>
              <a:t>  </a:t>
            </a:r>
            <a:br>
              <a:rPr lang="sl-SI" sz="2500" b="1" dirty="0"/>
            </a:br>
            <a:r>
              <a:rPr lang="sl-SI" sz="2500" b="1" dirty="0"/>
              <a:t>Use </a:t>
            </a:r>
            <a:r>
              <a:rPr lang="sl-SI" sz="2500" b="1" dirty="0" err="1"/>
              <a:t>your</a:t>
            </a:r>
            <a:r>
              <a:rPr lang="sl-SI" sz="2500" b="1" dirty="0"/>
              <a:t> </a:t>
            </a:r>
            <a:r>
              <a:rPr lang="sl-SI" sz="2500" b="1" dirty="0" err="1"/>
              <a:t>Digital</a:t>
            </a:r>
            <a:r>
              <a:rPr lang="sl-SI" sz="2500" b="1" dirty="0"/>
              <a:t> ID </a:t>
            </a:r>
            <a:r>
              <a:rPr lang="sl-SI" sz="2500" b="1" dirty="0" err="1"/>
              <a:t>of</a:t>
            </a:r>
            <a:r>
              <a:rPr lang="sl-SI" sz="2500" b="1" dirty="0"/>
              <a:t> </a:t>
            </a:r>
            <a:r>
              <a:rPr lang="sl-SI" sz="2500" b="1" dirty="0" err="1"/>
              <a:t>the</a:t>
            </a:r>
            <a:r>
              <a:rPr lang="sl-SI" sz="2500" b="1" dirty="0"/>
              <a:t> </a:t>
            </a:r>
            <a:r>
              <a:rPr lang="sl-SI" sz="2500" b="1" dirty="0" err="1"/>
              <a:t>University</a:t>
            </a:r>
            <a:r>
              <a:rPr lang="sl-SI" sz="2500" b="1" dirty="0"/>
              <a:t> </a:t>
            </a:r>
            <a:r>
              <a:rPr lang="sl-SI" sz="2500" b="1" dirty="0" err="1"/>
              <a:t>of</a:t>
            </a:r>
            <a:r>
              <a:rPr lang="sl-SI" sz="2500" b="1" dirty="0"/>
              <a:t> Ljubljana!</a:t>
            </a:r>
          </a:p>
          <a:p>
            <a:pPr marL="0" indent="0" algn="ctr">
              <a:buNone/>
            </a:pPr>
            <a:endParaRPr lang="sl-SI" sz="2500" b="1" dirty="0"/>
          </a:p>
          <a:p>
            <a:r>
              <a:rPr lang="sl-SI" sz="2500" dirty="0" err="1"/>
              <a:t>Virtual</a:t>
            </a:r>
            <a:r>
              <a:rPr lang="sl-SI" sz="2500" dirty="0"/>
              <a:t> </a:t>
            </a:r>
            <a:r>
              <a:rPr lang="sl-SI" sz="2500" dirty="0" err="1"/>
              <a:t>Classroom</a:t>
            </a:r>
            <a:r>
              <a:rPr lang="sl-SI" sz="2500" dirty="0"/>
              <a:t> is used </a:t>
            </a:r>
            <a:r>
              <a:rPr lang="sl-SI" sz="2500" dirty="0" err="1"/>
              <a:t>by</a:t>
            </a:r>
            <a:r>
              <a:rPr lang="sl-SI" sz="2500" dirty="0"/>
              <a:t> </a:t>
            </a:r>
            <a:r>
              <a:rPr lang="sl-SI" sz="2500" dirty="0" err="1"/>
              <a:t>professors</a:t>
            </a:r>
            <a:r>
              <a:rPr lang="sl-SI" sz="2500" dirty="0"/>
              <a:t> in </a:t>
            </a:r>
            <a:r>
              <a:rPr lang="sl-SI" sz="2500" dirty="0" err="1"/>
              <a:t>the</a:t>
            </a:r>
            <a:r>
              <a:rPr lang="sl-SI" sz="2500" dirty="0"/>
              <a:t> </a:t>
            </a:r>
            <a:r>
              <a:rPr lang="sl-SI" sz="2500" dirty="0" err="1"/>
              <a:t>courses</a:t>
            </a:r>
            <a:r>
              <a:rPr lang="sl-SI" sz="2500" dirty="0"/>
              <a:t> (</a:t>
            </a:r>
            <a:r>
              <a:rPr lang="sl-SI" sz="2500" dirty="0" err="1"/>
              <a:t>for</a:t>
            </a:r>
            <a:r>
              <a:rPr lang="sl-SI" sz="2500" dirty="0"/>
              <a:t> literature, </a:t>
            </a:r>
            <a:r>
              <a:rPr lang="sl-SI" sz="2500" dirty="0" err="1"/>
              <a:t>assignments</a:t>
            </a:r>
            <a:r>
              <a:rPr lang="sl-SI" sz="2500" dirty="0"/>
              <a:t> </a:t>
            </a:r>
            <a:r>
              <a:rPr lang="sl-SI" sz="2500" dirty="0" err="1"/>
              <a:t>etc</a:t>
            </a:r>
            <a:r>
              <a:rPr lang="sl-SI" sz="2500" dirty="0"/>
              <a:t>.)</a:t>
            </a:r>
          </a:p>
          <a:p>
            <a:r>
              <a:rPr lang="sl-SI" sz="2500" dirty="0"/>
              <a:t>Some </a:t>
            </a:r>
            <a:r>
              <a:rPr lang="sl-SI" sz="2500" dirty="0" err="1"/>
              <a:t>courses</a:t>
            </a:r>
            <a:r>
              <a:rPr lang="sl-SI" sz="2500" dirty="0"/>
              <a:t> are </a:t>
            </a:r>
            <a:r>
              <a:rPr lang="sl-SI" sz="2500" dirty="0" err="1"/>
              <a:t>additionally</a:t>
            </a:r>
            <a:r>
              <a:rPr lang="sl-SI" sz="2500" dirty="0"/>
              <a:t> </a:t>
            </a:r>
            <a:r>
              <a:rPr lang="sl-SI" sz="2500" dirty="0" err="1"/>
              <a:t>locked</a:t>
            </a:r>
            <a:r>
              <a:rPr lang="sl-SI" sz="2500" dirty="0"/>
              <a:t> </a:t>
            </a:r>
            <a:r>
              <a:rPr lang="sl-SI" sz="2500" dirty="0" err="1"/>
              <a:t>by</a:t>
            </a:r>
            <a:r>
              <a:rPr lang="sl-SI" sz="2500" dirty="0"/>
              <a:t> „</a:t>
            </a:r>
            <a:r>
              <a:rPr lang="sl-SI" sz="2500" dirty="0" err="1"/>
              <a:t>enrolment</a:t>
            </a:r>
            <a:r>
              <a:rPr lang="sl-SI" sz="2500" dirty="0"/>
              <a:t> </a:t>
            </a:r>
            <a:r>
              <a:rPr lang="sl-SI" sz="2500" dirty="0" err="1"/>
              <a:t>key</a:t>
            </a:r>
            <a:r>
              <a:rPr lang="sl-SI" sz="2500" dirty="0"/>
              <a:t>“. </a:t>
            </a:r>
            <a:r>
              <a:rPr lang="sl-SI" sz="2500" dirty="0" err="1"/>
              <a:t>Each</a:t>
            </a:r>
            <a:r>
              <a:rPr lang="sl-SI" sz="2500" dirty="0"/>
              <a:t> </a:t>
            </a:r>
            <a:r>
              <a:rPr lang="sl-SI" sz="2500" dirty="0" err="1"/>
              <a:t>professor</a:t>
            </a:r>
            <a:r>
              <a:rPr lang="sl-SI" sz="2500" dirty="0"/>
              <a:t> </a:t>
            </a:r>
            <a:r>
              <a:rPr lang="sl-SI" sz="2500" dirty="0" err="1"/>
              <a:t>will</a:t>
            </a:r>
            <a:r>
              <a:rPr lang="sl-SI" sz="2500" dirty="0"/>
              <a:t> </a:t>
            </a:r>
            <a:r>
              <a:rPr lang="sl-SI" sz="2500" dirty="0" err="1"/>
              <a:t>give</a:t>
            </a:r>
            <a:r>
              <a:rPr lang="sl-SI" sz="2500" dirty="0"/>
              <a:t> it to </a:t>
            </a:r>
            <a:r>
              <a:rPr lang="sl-SI" sz="2500" dirty="0" err="1"/>
              <a:t>you</a:t>
            </a:r>
            <a:r>
              <a:rPr lang="sl-SI" sz="2500" dirty="0"/>
              <a:t>.</a:t>
            </a:r>
          </a:p>
          <a:p>
            <a:pPr marL="0" indent="0">
              <a:buNone/>
            </a:pPr>
            <a:endParaRPr lang="sl-SI" sz="2500" dirty="0"/>
          </a:p>
        </p:txBody>
      </p:sp>
      <p:sp>
        <p:nvSpPr>
          <p:cNvPr id="4" name="PoljeZBesedilom 3"/>
          <p:cNvSpPr txBox="1"/>
          <p:nvPr/>
        </p:nvSpPr>
        <p:spPr>
          <a:xfrm>
            <a:off x="1921513" y="6089520"/>
            <a:ext cx="4896544" cy="646331"/>
          </a:xfrm>
          <a:prstGeom prst="rect">
            <a:avLst/>
          </a:prstGeom>
          <a:noFill/>
        </p:spPr>
        <p:txBody>
          <a:bodyPr wrap="square" rtlCol="0">
            <a:spAutoFit/>
          </a:bodyPr>
          <a:lstStyle/>
          <a:p>
            <a:r>
              <a:rPr lang="sl-SI" dirty="0">
                <a:latin typeface="Aharoni" panose="02010803020104030203" pitchFamily="2" charset="-79"/>
                <a:cs typeface="Aharoni" panose="02010803020104030203" pitchFamily="2" charset="-79"/>
              </a:rPr>
              <a:t>Don‘t </a:t>
            </a:r>
            <a:r>
              <a:rPr lang="sl-SI" dirty="0" err="1">
                <a:latin typeface="Aharoni" panose="02010803020104030203" pitchFamily="2" charset="-79"/>
                <a:cs typeface="Aharoni" panose="02010803020104030203" pitchFamily="2" charset="-79"/>
              </a:rPr>
              <a:t>confuse</a:t>
            </a:r>
            <a:r>
              <a:rPr lang="sl-SI" dirty="0">
                <a:latin typeface="Aharoni" panose="02010803020104030203" pitchFamily="2" charset="-79"/>
                <a:cs typeface="Aharoni" panose="02010803020104030203" pitchFamily="2" charset="-79"/>
              </a:rPr>
              <a:t> </a:t>
            </a:r>
            <a:r>
              <a:rPr lang="sl-SI" dirty="0" err="1">
                <a:latin typeface="Aharoni" panose="02010803020104030203" pitchFamily="2" charset="-79"/>
                <a:cs typeface="Aharoni" panose="02010803020104030203" pitchFamily="2" charset="-79"/>
              </a:rPr>
              <a:t>this</a:t>
            </a:r>
            <a:r>
              <a:rPr lang="sl-SI" dirty="0">
                <a:latin typeface="Aharoni" panose="02010803020104030203" pitchFamily="2" charset="-79"/>
                <a:cs typeface="Aharoni" panose="02010803020104030203" pitchFamily="2" charset="-79"/>
              </a:rPr>
              <a:t> </a:t>
            </a:r>
            <a:r>
              <a:rPr lang="sl-SI" dirty="0" err="1">
                <a:latin typeface="Aharoni" panose="02010803020104030203" pitchFamily="2" charset="-79"/>
                <a:cs typeface="Aharoni" panose="02010803020104030203" pitchFamily="2" charset="-79"/>
              </a:rPr>
              <a:t>with</a:t>
            </a:r>
            <a:r>
              <a:rPr lang="sl-SI" dirty="0">
                <a:latin typeface="Aharoni" panose="02010803020104030203" pitchFamily="2" charset="-79"/>
                <a:cs typeface="Aharoni" panose="02010803020104030203" pitchFamily="2" charset="-79"/>
              </a:rPr>
              <a:t> </a:t>
            </a:r>
            <a:r>
              <a:rPr lang="sl-SI" dirty="0" err="1">
                <a:latin typeface="Aharoni" panose="02010803020104030203" pitchFamily="2" charset="-79"/>
                <a:cs typeface="Aharoni" panose="02010803020104030203" pitchFamily="2" charset="-79"/>
              </a:rPr>
              <a:t>Student</a:t>
            </a:r>
            <a:r>
              <a:rPr lang="sl-SI" dirty="0">
                <a:latin typeface="Aharoni" panose="02010803020104030203" pitchFamily="2" charset="-79"/>
                <a:cs typeface="Aharoni" panose="02010803020104030203" pitchFamily="2" charset="-79"/>
              </a:rPr>
              <a:t> </a:t>
            </a:r>
            <a:r>
              <a:rPr lang="sl-SI" dirty="0" err="1">
                <a:latin typeface="Aharoni" panose="02010803020104030203" pitchFamily="2" charset="-79"/>
                <a:cs typeface="Aharoni" panose="02010803020104030203" pitchFamily="2" charset="-79"/>
              </a:rPr>
              <a:t>Information</a:t>
            </a:r>
            <a:r>
              <a:rPr lang="sl-SI" dirty="0">
                <a:latin typeface="Aharoni" panose="02010803020104030203" pitchFamily="2" charset="-79"/>
                <a:cs typeface="Aharoni" panose="02010803020104030203" pitchFamily="2" charset="-79"/>
              </a:rPr>
              <a:t> </a:t>
            </a:r>
            <a:r>
              <a:rPr lang="sl-SI" dirty="0" err="1">
                <a:latin typeface="Aharoni" panose="02010803020104030203" pitchFamily="2" charset="-79"/>
                <a:cs typeface="Aharoni" panose="02010803020104030203" pitchFamily="2" charset="-79"/>
              </a:rPr>
              <a:t>system</a:t>
            </a:r>
            <a:r>
              <a:rPr lang="sl-SI" dirty="0">
                <a:latin typeface="Aharoni" panose="02010803020104030203" pitchFamily="2" charset="-79"/>
                <a:cs typeface="Aharoni" panose="02010803020104030203" pitchFamily="2" charset="-79"/>
              </a:rPr>
              <a:t>!</a:t>
            </a:r>
          </a:p>
        </p:txBody>
      </p:sp>
      <p:sp>
        <p:nvSpPr>
          <p:cNvPr id="5" name="Desna puščica 4"/>
          <p:cNvSpPr/>
          <p:nvPr/>
        </p:nvSpPr>
        <p:spPr>
          <a:xfrm>
            <a:off x="539552" y="6228020"/>
            <a:ext cx="1368152" cy="3693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192221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54E7521C-EB99-80CA-FC99-C8950BDACC23}"/>
              </a:ext>
            </a:extLst>
          </p:cNvPr>
          <p:cNvPicPr>
            <a:picLocks noChangeAspect="1"/>
          </p:cNvPicPr>
          <p:nvPr/>
        </p:nvPicPr>
        <p:blipFill>
          <a:blip r:embed="rId2"/>
          <a:stretch>
            <a:fillRect/>
          </a:stretch>
        </p:blipFill>
        <p:spPr>
          <a:xfrm>
            <a:off x="0" y="1215571"/>
            <a:ext cx="9144000" cy="4426857"/>
          </a:xfrm>
          <a:prstGeom prst="rect">
            <a:avLst/>
          </a:prstGeom>
        </p:spPr>
      </p:pic>
      <p:sp>
        <p:nvSpPr>
          <p:cNvPr id="10" name="PoljeZBesedilom 9">
            <a:extLst>
              <a:ext uri="{FF2B5EF4-FFF2-40B4-BE49-F238E27FC236}">
                <a16:creationId xmlns:a16="http://schemas.microsoft.com/office/drawing/2014/main" id="{8D796946-4E89-437A-0F69-D3CD83DFE3F7}"/>
              </a:ext>
            </a:extLst>
          </p:cNvPr>
          <p:cNvSpPr txBox="1"/>
          <p:nvPr/>
        </p:nvSpPr>
        <p:spPr>
          <a:xfrm>
            <a:off x="1043608" y="476672"/>
            <a:ext cx="8280920" cy="584775"/>
          </a:xfrm>
          <a:prstGeom prst="rect">
            <a:avLst/>
          </a:prstGeom>
          <a:noFill/>
        </p:spPr>
        <p:txBody>
          <a:bodyPr wrap="square">
            <a:spAutoFit/>
          </a:bodyPr>
          <a:lstStyle/>
          <a:p>
            <a:r>
              <a:rPr lang="sl-SI" sz="3200" dirty="0">
                <a:hlinkClick r:id="rId3"/>
              </a:rPr>
              <a:t>https://www.pef.uni-lj.si/en/home-page/</a:t>
            </a:r>
            <a:r>
              <a:rPr lang="sl-SI" sz="3200" dirty="0"/>
              <a:t> </a:t>
            </a:r>
          </a:p>
        </p:txBody>
      </p:sp>
    </p:spTree>
    <p:extLst>
      <p:ext uri="{BB962C8B-B14F-4D97-AF65-F5344CB8AC3E}">
        <p14:creationId xmlns:p14="http://schemas.microsoft.com/office/powerpoint/2010/main" val="124862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Erasmus</a:t>
            </a:r>
            <a:r>
              <a:rPr lang="sl-SI" dirty="0"/>
              <a:t> </a:t>
            </a:r>
            <a:r>
              <a:rPr lang="sl-SI" dirty="0" err="1"/>
              <a:t>Day</a:t>
            </a:r>
            <a:endParaRPr lang="sl-SI" dirty="0"/>
          </a:p>
        </p:txBody>
      </p:sp>
      <p:sp>
        <p:nvSpPr>
          <p:cNvPr id="3" name="Ograda vsebine 2"/>
          <p:cNvSpPr>
            <a:spLocks noGrp="1"/>
          </p:cNvSpPr>
          <p:nvPr>
            <p:ph idx="1"/>
          </p:nvPr>
        </p:nvSpPr>
        <p:spPr>
          <a:xfrm>
            <a:off x="467544" y="1556792"/>
            <a:ext cx="8229600" cy="4525963"/>
          </a:xfrm>
        </p:spPr>
        <p:txBody>
          <a:bodyPr/>
          <a:lstStyle/>
          <a:p>
            <a:r>
              <a:rPr lang="en-US" dirty="0"/>
              <a:t>Erasmus Day – presentation of Erasmus students and countries they are coming from. Preparation of </a:t>
            </a:r>
            <a:r>
              <a:rPr lang="en-US" b="1" i="1" dirty="0"/>
              <a:t>national dishes </a:t>
            </a:r>
            <a:r>
              <a:rPr lang="en-US" dirty="0"/>
              <a:t>in cooperation with Slovenian professors &amp; students.  </a:t>
            </a:r>
          </a:p>
        </p:txBody>
      </p:sp>
    </p:spTree>
    <p:extLst>
      <p:ext uri="{BB962C8B-B14F-4D97-AF65-F5344CB8AC3E}">
        <p14:creationId xmlns:p14="http://schemas.microsoft.com/office/powerpoint/2010/main" val="423637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endParaRPr lang="sl-SI"/>
          </a:p>
        </p:txBody>
      </p:sp>
      <p:pic>
        <p:nvPicPr>
          <p:cNvPr id="1026" name="Picture 2" descr="C:\Users\repacig\Desktop\erasmus dan\Evropska kuhinja 2014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52" y="972582"/>
            <a:ext cx="5938245" cy="39330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epacig\Desktop\erasmus dan\Evropska kuhinja 2014 (1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857" y="0"/>
            <a:ext cx="3230009" cy="4875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260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pic>
        <p:nvPicPr>
          <p:cNvPr id="2050" name="Picture 2" descr="C:\Users\repacig\Desktop\erasmus dan\Evropska kuhinja 2014 (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4" y="-603448"/>
            <a:ext cx="5740896" cy="38011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epacig\Desktop\erasmus dan\Evropska kuhinja 2014 (1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943" y="-577762"/>
            <a:ext cx="4963956" cy="32866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epacig\Desktop\erasmus dan\Evropska kuhinja 2014 (130).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131840" y="2909638"/>
            <a:ext cx="4857996" cy="321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671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3074" name="Picture 2" descr="C:\Users\repacig\Desktop\erasmus dan\Evropska kuhinja 2014 (1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99392"/>
            <a:ext cx="5164832" cy="341968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epacig\Desktop\erasmus dan\Evropska kuhinja 2014 (19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79912" y="3306387"/>
            <a:ext cx="5364088" cy="355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230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3600" dirty="0" err="1"/>
              <a:t>Sport</a:t>
            </a:r>
            <a:endParaRPr lang="sl-SI" sz="3600" dirty="0"/>
          </a:p>
        </p:txBody>
      </p:sp>
      <p:sp>
        <p:nvSpPr>
          <p:cNvPr id="3" name="Ograda vsebine 2"/>
          <p:cNvSpPr>
            <a:spLocks noGrp="1"/>
          </p:cNvSpPr>
          <p:nvPr>
            <p:ph idx="1"/>
          </p:nvPr>
        </p:nvSpPr>
        <p:spPr>
          <a:xfrm>
            <a:off x="457200" y="1600201"/>
            <a:ext cx="8229600" cy="3556992"/>
          </a:xfrm>
        </p:spPr>
        <p:txBody>
          <a:bodyPr/>
          <a:lstStyle/>
          <a:p>
            <a:pPr marL="0" indent="0">
              <a:buNone/>
            </a:pPr>
            <a:r>
              <a:rPr lang="sl-SI" dirty="0" err="1"/>
              <a:t>Recreational</a:t>
            </a:r>
            <a:r>
              <a:rPr lang="sl-SI" dirty="0"/>
              <a:t> </a:t>
            </a:r>
            <a:r>
              <a:rPr lang="sl-SI" dirty="0" err="1"/>
              <a:t>sport</a:t>
            </a:r>
            <a:r>
              <a:rPr lang="sl-SI" dirty="0"/>
              <a:t> at </a:t>
            </a:r>
            <a:r>
              <a:rPr lang="sl-SI" dirty="0" err="1"/>
              <a:t>the</a:t>
            </a:r>
            <a:r>
              <a:rPr lang="sl-SI" dirty="0"/>
              <a:t> </a:t>
            </a:r>
            <a:r>
              <a:rPr lang="sl-SI" dirty="0" err="1"/>
              <a:t>Faculty</a:t>
            </a:r>
            <a:r>
              <a:rPr lang="sl-SI" dirty="0"/>
              <a:t> </a:t>
            </a:r>
            <a:r>
              <a:rPr lang="sl-SI" dirty="0" err="1"/>
              <a:t>of</a:t>
            </a:r>
            <a:r>
              <a:rPr lang="sl-SI" dirty="0"/>
              <a:t> </a:t>
            </a:r>
            <a:r>
              <a:rPr lang="sl-SI" dirty="0" err="1"/>
              <a:t>Education</a:t>
            </a:r>
            <a:r>
              <a:rPr lang="sl-SI" dirty="0"/>
              <a:t> – </a:t>
            </a:r>
            <a:r>
              <a:rPr lang="sl-SI" dirty="0" err="1"/>
              <a:t>for</a:t>
            </a:r>
            <a:r>
              <a:rPr lang="sl-SI" dirty="0"/>
              <a:t> </a:t>
            </a:r>
            <a:r>
              <a:rPr lang="sl-SI" dirty="0" err="1"/>
              <a:t>further</a:t>
            </a:r>
            <a:r>
              <a:rPr lang="sl-SI" dirty="0"/>
              <a:t> </a:t>
            </a:r>
            <a:r>
              <a:rPr lang="sl-SI" dirty="0" err="1"/>
              <a:t>information</a:t>
            </a:r>
            <a:r>
              <a:rPr lang="sl-SI" dirty="0"/>
              <a:t> </a:t>
            </a:r>
            <a:r>
              <a:rPr lang="sl-SI" dirty="0" err="1"/>
              <a:t>please</a:t>
            </a:r>
            <a:r>
              <a:rPr lang="sl-SI" dirty="0"/>
              <a:t> </a:t>
            </a:r>
            <a:r>
              <a:rPr lang="sl-SI" dirty="0" err="1"/>
              <a:t>contact</a:t>
            </a:r>
            <a:r>
              <a:rPr lang="sl-SI" dirty="0"/>
              <a:t>: </a:t>
            </a:r>
          </a:p>
          <a:p>
            <a:pPr marL="0" indent="0">
              <a:buNone/>
            </a:pPr>
            <a:endParaRPr lang="sl-SI" dirty="0"/>
          </a:p>
          <a:p>
            <a:pPr marL="0" indent="0">
              <a:buNone/>
            </a:pPr>
            <a:r>
              <a:rPr lang="sl-SI" b="1" dirty="0"/>
              <a:t>Luka </a:t>
            </a:r>
            <a:r>
              <a:rPr lang="sl-SI" b="1" dirty="0" err="1"/>
              <a:t>Leitinger</a:t>
            </a:r>
            <a:endParaRPr lang="sl-SI" b="1" dirty="0"/>
          </a:p>
          <a:p>
            <a:pPr marL="0" indent="0">
              <a:buNone/>
            </a:pPr>
            <a:r>
              <a:rPr lang="sl-SI" dirty="0">
                <a:hlinkClick r:id="rId2"/>
              </a:rPr>
              <a:t>Luka.Leitinger@pef.uni-lj.si</a:t>
            </a:r>
            <a:r>
              <a:rPr lang="sl-SI" dirty="0"/>
              <a:t> </a:t>
            </a:r>
          </a:p>
          <a:p>
            <a:pPr marL="0" indent="0">
              <a:buNone/>
            </a:pPr>
            <a:endParaRPr lang="sl-SI" dirty="0"/>
          </a:p>
          <a:p>
            <a:pPr marL="0" indent="0">
              <a:buNone/>
            </a:pPr>
            <a:endParaRPr lang="sl-SI" dirty="0"/>
          </a:p>
          <a:p>
            <a:pPr marL="0" indent="0">
              <a:buNone/>
            </a:pPr>
            <a:endParaRPr lang="sl-SI" dirty="0"/>
          </a:p>
        </p:txBody>
      </p:sp>
    </p:spTree>
    <p:extLst>
      <p:ext uri="{BB962C8B-B14F-4D97-AF65-F5344CB8AC3E}">
        <p14:creationId xmlns:p14="http://schemas.microsoft.com/office/powerpoint/2010/main" val="188285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About</a:t>
            </a:r>
            <a:r>
              <a:rPr lang="sl-SI" dirty="0"/>
              <a:t> </a:t>
            </a:r>
            <a:r>
              <a:rPr lang="sl-SI" dirty="0" err="1"/>
              <a:t>the</a:t>
            </a:r>
            <a:r>
              <a:rPr lang="sl-SI" dirty="0"/>
              <a:t> </a:t>
            </a:r>
            <a:r>
              <a:rPr lang="sl-SI" dirty="0" err="1"/>
              <a:t>University</a:t>
            </a:r>
            <a:r>
              <a:rPr lang="sl-SI" dirty="0"/>
              <a:t> </a:t>
            </a:r>
            <a:r>
              <a:rPr lang="sl-SI" dirty="0" err="1"/>
              <a:t>of</a:t>
            </a:r>
            <a:r>
              <a:rPr lang="sl-SI" dirty="0"/>
              <a:t> Ljubljana</a:t>
            </a:r>
          </a:p>
        </p:txBody>
      </p:sp>
      <p:sp>
        <p:nvSpPr>
          <p:cNvPr id="3" name="Ograda vsebine 2"/>
          <p:cNvSpPr>
            <a:spLocks noGrp="1"/>
          </p:cNvSpPr>
          <p:nvPr>
            <p:ph idx="1"/>
          </p:nvPr>
        </p:nvSpPr>
        <p:spPr>
          <a:xfrm>
            <a:off x="457200" y="1600201"/>
            <a:ext cx="7355160" cy="4061048"/>
          </a:xfrm>
        </p:spPr>
        <p:txBody>
          <a:bodyPr>
            <a:normAutofit/>
          </a:bodyPr>
          <a:lstStyle/>
          <a:p>
            <a:r>
              <a:rPr lang="en-US" sz="2400" dirty="0"/>
              <a:t>Established in </a:t>
            </a:r>
            <a:r>
              <a:rPr lang="en-US" sz="2400" b="1" dirty="0"/>
              <a:t>1919</a:t>
            </a:r>
            <a:r>
              <a:rPr lang="en-US" sz="2400" dirty="0"/>
              <a:t>.</a:t>
            </a:r>
          </a:p>
          <a:p>
            <a:r>
              <a:rPr lang="en-US" sz="2400" dirty="0"/>
              <a:t>Among </a:t>
            </a:r>
            <a:r>
              <a:rPr lang="en-US" sz="2400" b="1" dirty="0"/>
              <a:t>500</a:t>
            </a:r>
            <a:r>
              <a:rPr lang="en-US" sz="2400" dirty="0"/>
              <a:t> </a:t>
            </a:r>
            <a:r>
              <a:rPr lang="en-US" sz="2400" b="1" dirty="0"/>
              <a:t>best world's universities</a:t>
            </a:r>
            <a:r>
              <a:rPr lang="en-US" sz="2400" dirty="0"/>
              <a:t> on the </a:t>
            </a:r>
            <a:r>
              <a:rPr lang="en-US" sz="2400" i="1" dirty="0"/>
              <a:t>Shanghai</a:t>
            </a:r>
            <a:r>
              <a:rPr lang="en-US" sz="2400" dirty="0"/>
              <a:t>, </a:t>
            </a:r>
            <a:r>
              <a:rPr lang="sl-SI" sz="2400" i="1" dirty="0"/>
              <a:t>T</a:t>
            </a:r>
            <a:r>
              <a:rPr lang="en-US" sz="2400" i="1" dirty="0" err="1"/>
              <a:t>imes</a:t>
            </a:r>
            <a:r>
              <a:rPr lang="en-US" sz="2400" dirty="0"/>
              <a:t> and </a:t>
            </a:r>
            <a:r>
              <a:rPr lang="en-US" sz="2400" i="1" dirty="0" err="1"/>
              <a:t>Webometrics</a:t>
            </a:r>
            <a:r>
              <a:rPr lang="en-US" sz="2400" dirty="0"/>
              <a:t> ranking lists.</a:t>
            </a:r>
          </a:p>
          <a:p>
            <a:r>
              <a:rPr lang="en-US" sz="2400" b="1" dirty="0"/>
              <a:t>26 full Members </a:t>
            </a:r>
            <a:r>
              <a:rPr lang="en-US" sz="2400" dirty="0"/>
              <a:t>(3 art academies and 23 faculties) </a:t>
            </a:r>
            <a:endParaRPr lang="sl-SI" sz="2400" dirty="0"/>
          </a:p>
          <a:p>
            <a:r>
              <a:rPr lang="en-US" sz="2400" dirty="0"/>
              <a:t>Number of staff: </a:t>
            </a:r>
            <a:r>
              <a:rPr lang="en-US" sz="2400" b="1" dirty="0"/>
              <a:t>5.972</a:t>
            </a:r>
            <a:endParaRPr lang="en-US" sz="2400" dirty="0"/>
          </a:p>
          <a:p>
            <a:r>
              <a:rPr lang="en-US" sz="2400" dirty="0"/>
              <a:t>Number of students: </a:t>
            </a:r>
            <a:r>
              <a:rPr lang="en-US" sz="2400" b="1" dirty="0"/>
              <a:t>48.822</a:t>
            </a:r>
            <a:endParaRPr lang="sl-SI" sz="2400" dirty="0"/>
          </a:p>
        </p:txBody>
      </p:sp>
      <p:pic>
        <p:nvPicPr>
          <p:cNvPr id="29698" name="Picture 2" descr="http://images0.zurnal24.si/slika-_original-1358713124-840788.jpg"/>
          <p:cNvPicPr>
            <a:picLocks noChangeAspect="1" noChangeArrowheads="1"/>
          </p:cNvPicPr>
          <p:nvPr/>
        </p:nvPicPr>
        <p:blipFill>
          <a:blip r:embed="rId2" cstate="print"/>
          <a:srcRect/>
          <a:stretch>
            <a:fillRect/>
          </a:stretch>
        </p:blipFill>
        <p:spPr bwMode="auto">
          <a:xfrm>
            <a:off x="4932040" y="4193704"/>
            <a:ext cx="3993054" cy="2664296"/>
          </a:xfrm>
          <a:prstGeom prst="rect">
            <a:avLst/>
          </a:prstGeom>
          <a:noFill/>
        </p:spPr>
      </p:pic>
    </p:spTree>
    <p:extLst>
      <p:ext uri="{BB962C8B-B14F-4D97-AF65-F5344CB8AC3E}">
        <p14:creationId xmlns:p14="http://schemas.microsoft.com/office/powerpoint/2010/main" val="1476826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idx="1"/>
          </p:nvPr>
        </p:nvSpPr>
        <p:spPr/>
        <p:txBody>
          <a:bodyPr>
            <a:normAutofit/>
          </a:bodyPr>
          <a:lstStyle/>
          <a:p>
            <a:pPr marL="133350" indent="0">
              <a:buNone/>
            </a:pPr>
            <a:r>
              <a:rPr lang="en-GB" dirty="0">
                <a:effectLst/>
                <a:latin typeface="Calibri" panose="020F0502020204030204" pitchFamily="34" charset="0"/>
                <a:ea typeface="Calibri" panose="020F0502020204030204" pitchFamily="34" charset="0"/>
              </a:rPr>
              <a:t>If you get sick or have a toothache, you should visit:</a:t>
            </a:r>
            <a:endParaRPr lang="sl-SI" dirty="0">
              <a:effectLst/>
              <a:latin typeface="Calibri" panose="020F0502020204030204" pitchFamily="34" charset="0"/>
              <a:ea typeface="Calibri" panose="020F0502020204030204" pitchFamily="34" charset="0"/>
            </a:endParaRPr>
          </a:p>
          <a:p>
            <a:pPr marL="133350" indent="0">
              <a:buNone/>
            </a:pPr>
            <a:r>
              <a:rPr lang="en-GB" dirty="0" err="1">
                <a:effectLst/>
                <a:latin typeface="Calibri" panose="020F0502020204030204" pitchFamily="34" charset="0"/>
                <a:ea typeface="Calibri" panose="020F0502020204030204" pitchFamily="34" charset="0"/>
              </a:rPr>
              <a:t>ZDRAVSTVENI</a:t>
            </a:r>
            <a:r>
              <a:rPr lang="en-GB" dirty="0">
                <a:effectLst/>
                <a:latin typeface="Calibri" panose="020F0502020204030204" pitchFamily="34" charset="0"/>
                <a:ea typeface="Calibri" panose="020F0502020204030204" pitchFamily="34" charset="0"/>
              </a:rPr>
              <a:t> DOM ZA </a:t>
            </a:r>
            <a:r>
              <a:rPr lang="en-GB" dirty="0" err="1">
                <a:effectLst/>
                <a:latin typeface="Calibri" panose="020F0502020204030204" pitchFamily="34" charset="0"/>
                <a:ea typeface="Calibri" panose="020F0502020204030204" pitchFamily="34" charset="0"/>
              </a:rPr>
              <a:t>ŠTUDENTE</a:t>
            </a:r>
            <a:r>
              <a:rPr lang="en-GB" dirty="0">
                <a:effectLst/>
                <a:latin typeface="Calibri" panose="020F0502020204030204" pitchFamily="34" charset="0"/>
                <a:ea typeface="Calibri" panose="020F0502020204030204" pitchFamily="34" charset="0"/>
              </a:rPr>
              <a:t> (Health Centre for students) </a:t>
            </a:r>
            <a:r>
              <a:rPr lang="en-GB" u="sng" dirty="0">
                <a:solidFill>
                  <a:srgbClr val="0563C1"/>
                </a:solidFill>
                <a:effectLst/>
                <a:latin typeface="Calibri" panose="020F0502020204030204" pitchFamily="34" charset="0"/>
                <a:ea typeface="Calibri" panose="020F0502020204030204" pitchFamily="34" charset="0"/>
                <a:hlinkClick r:id="rId2"/>
              </a:rPr>
              <a:t>http://www.zdstudenti.si/en/</a:t>
            </a:r>
            <a:endParaRPr lang="sl-SI" dirty="0">
              <a:effectLst/>
              <a:latin typeface="Calibri" panose="020F0502020204030204" pitchFamily="34" charset="0"/>
              <a:ea typeface="Calibri" panose="020F0502020204030204" pitchFamily="34" charset="0"/>
            </a:endParaRPr>
          </a:p>
          <a:p>
            <a:pPr marL="133350" indent="0">
              <a:buNone/>
            </a:pPr>
            <a:r>
              <a:rPr lang="en-GB" dirty="0" err="1">
                <a:effectLst/>
                <a:latin typeface="Calibri" panose="020F0502020204030204" pitchFamily="34" charset="0"/>
                <a:ea typeface="Calibri" panose="020F0502020204030204" pitchFamily="34" charset="0"/>
              </a:rPr>
              <a:t>Aškerčeva</a:t>
            </a:r>
            <a:r>
              <a:rPr lang="en-GB" dirty="0">
                <a:effectLst/>
                <a:latin typeface="Calibri" panose="020F0502020204030204" pitchFamily="34" charset="0"/>
                <a:ea typeface="Calibri" panose="020F0502020204030204" pitchFamily="34" charset="0"/>
              </a:rPr>
              <a:t> 4</a:t>
            </a:r>
            <a:r>
              <a:rPr lang="sl-SI" dirty="0">
                <a:effectLst/>
                <a:latin typeface="Calibri" panose="020F0502020204030204" pitchFamily="34" charset="0"/>
                <a:ea typeface="Calibri" panose="020F0502020204030204" pitchFamily="34" charset="0"/>
              </a:rPr>
              <a:t>, </a:t>
            </a:r>
            <a:r>
              <a:rPr lang="en-GB" dirty="0">
                <a:effectLst/>
                <a:latin typeface="Calibri" panose="020F0502020204030204" pitchFamily="34" charset="0"/>
                <a:ea typeface="Calibri" panose="020F0502020204030204" pitchFamily="34" charset="0"/>
              </a:rPr>
              <a:t>1000 Ljubljana</a:t>
            </a:r>
            <a:endParaRPr lang="sl-SI" dirty="0">
              <a:effectLst/>
              <a:latin typeface="Calibri" panose="020F0502020204030204" pitchFamily="34" charset="0"/>
              <a:ea typeface="Calibri" panose="020F0502020204030204" pitchFamily="34" charset="0"/>
            </a:endParaRPr>
          </a:p>
          <a:p>
            <a:pPr marL="133350" indent="0">
              <a:buNone/>
            </a:pPr>
            <a:endParaRPr lang="sl-SI" dirty="0">
              <a:effectLst/>
              <a:latin typeface="Calibri" panose="020F0502020204030204" pitchFamily="34" charset="0"/>
              <a:ea typeface="Calibri" panose="020F0502020204030204" pitchFamily="34" charset="0"/>
            </a:endParaRPr>
          </a:p>
          <a:p>
            <a:pPr marL="133350" indent="0">
              <a:buNone/>
            </a:pPr>
            <a:r>
              <a:rPr lang="en-GB" dirty="0">
                <a:effectLst/>
                <a:latin typeface="Calibri" panose="020F0502020204030204" pitchFamily="34" charset="0"/>
                <a:ea typeface="Calibri" panose="020F0502020204030204" pitchFamily="34" charset="0"/>
              </a:rPr>
              <a:t>Choose a doctor from the list on the web page and call for an appointment</a:t>
            </a:r>
            <a:r>
              <a:rPr lang="en-GB" dirty="0">
                <a:solidFill>
                  <a:srgbClr val="1F497D"/>
                </a:solidFill>
                <a:effectLst/>
                <a:latin typeface="Calibri" panose="020F0502020204030204" pitchFamily="34" charset="0"/>
                <a:ea typeface="Calibri" panose="020F0502020204030204" pitchFamily="34" charset="0"/>
              </a:rPr>
              <a:t> or book it online (</a:t>
            </a:r>
            <a:r>
              <a:rPr lang="en-GB" u="sng" dirty="0">
                <a:solidFill>
                  <a:srgbClr val="0563C1"/>
                </a:solidFill>
                <a:effectLst/>
                <a:latin typeface="Calibri" panose="020F0502020204030204" pitchFamily="34" charset="0"/>
                <a:ea typeface="Calibri" panose="020F0502020204030204" pitchFamily="34" charset="0"/>
                <a:hlinkClick r:id="rId3"/>
              </a:rPr>
              <a:t>https://www.zdstudenti.si/en/information-for-patients/appointments/</a:t>
            </a:r>
            <a:r>
              <a:rPr lang="en-GB" dirty="0">
                <a:solidFill>
                  <a:srgbClr val="1F497D"/>
                </a:solidFill>
                <a:effectLst/>
                <a:latin typeface="Calibri" panose="020F0502020204030204" pitchFamily="34" charset="0"/>
                <a:ea typeface="Calibri" panose="020F0502020204030204" pitchFamily="34" charset="0"/>
              </a:rPr>
              <a:t>)</a:t>
            </a:r>
            <a:r>
              <a:rPr lang="en-GB" dirty="0">
                <a:effectLst/>
                <a:latin typeface="Calibri" panose="020F0502020204030204" pitchFamily="34" charset="0"/>
                <a:ea typeface="Calibri" panose="020F0502020204030204" pitchFamily="34" charset="0"/>
              </a:rPr>
              <a:t>. You need to bring your European Health Insurance Card or your insurance policy! </a:t>
            </a:r>
            <a:endParaRPr lang="sl-SI" dirty="0">
              <a:effectLst/>
              <a:latin typeface="Calibri" panose="020F0502020204030204" pitchFamily="34" charset="0"/>
              <a:ea typeface="Calibri" panose="020F0502020204030204" pitchFamily="34" charset="0"/>
            </a:endParaRPr>
          </a:p>
          <a:p>
            <a:pPr marL="133350" indent="0">
              <a:buNone/>
            </a:pPr>
            <a:endParaRPr lang="sl-SI" b="1" dirty="0">
              <a:effectLst/>
              <a:latin typeface="Calibri" panose="020F0502020204030204" pitchFamily="34" charset="0"/>
              <a:ea typeface="Calibri" panose="020F0502020204030204" pitchFamily="34" charset="0"/>
            </a:endParaRPr>
          </a:p>
          <a:p>
            <a:pPr marL="133350" indent="0">
              <a:buNone/>
            </a:pPr>
            <a:r>
              <a:rPr lang="en-GB" b="1" dirty="0">
                <a:effectLst/>
                <a:latin typeface="Calibri" panose="020F0502020204030204" pitchFamily="34" charset="0"/>
                <a:ea typeface="Calibri" panose="020F0502020204030204" pitchFamily="34" charset="0"/>
              </a:rPr>
              <a:t>COVID-19 –</a:t>
            </a:r>
            <a:r>
              <a:rPr lang="en-GB" dirty="0">
                <a:effectLst/>
                <a:latin typeface="Calibri" panose="020F0502020204030204" pitchFamily="34" charset="0"/>
                <a:ea typeface="Calibri" panose="020F0502020204030204" pitchFamily="34" charset="0"/>
              </a:rPr>
              <a:t> if you experience any signs of Covid-19 you should use the self-test to prove it and self-isolate. Free self-tests (10 per month) for students are available in any pharmacy. You should have your </a:t>
            </a:r>
            <a:r>
              <a:rPr lang="en-GB" dirty="0" err="1">
                <a:effectLst/>
                <a:latin typeface="Calibri" panose="020F0502020204030204" pitchFamily="34" charset="0"/>
                <a:ea typeface="Calibri" panose="020F0502020204030204" pitchFamily="34" charset="0"/>
              </a:rPr>
              <a:t>EMŠO</a:t>
            </a:r>
            <a:r>
              <a:rPr lang="en-GB" dirty="0">
                <a:effectLst/>
                <a:latin typeface="Calibri" panose="020F0502020204030204" pitchFamily="34" charset="0"/>
                <a:ea typeface="Calibri" panose="020F0502020204030204" pitchFamily="34" charset="0"/>
              </a:rPr>
              <a:t> number, your personal document and university student card. </a:t>
            </a:r>
            <a:endParaRPr lang="sl-SI" dirty="0">
              <a:effectLst/>
              <a:latin typeface="Calibri" panose="020F0502020204030204" pitchFamily="34" charset="0"/>
              <a:ea typeface="Calibri" panose="020F0502020204030204" pitchFamily="34" charset="0"/>
            </a:endParaRPr>
          </a:p>
          <a:p>
            <a:pPr marL="133350" indent="0">
              <a:buNone/>
            </a:pPr>
            <a:endParaRPr lang="en-GB" sz="2400" dirty="0">
              <a:latin typeface="Garamond" panose="02020404030301010803" pitchFamily="18" charset="0"/>
            </a:endParaRPr>
          </a:p>
        </p:txBody>
      </p:sp>
      <p:sp>
        <p:nvSpPr>
          <p:cNvPr id="3" name="Naslov 2"/>
          <p:cNvSpPr>
            <a:spLocks noGrp="1"/>
          </p:cNvSpPr>
          <p:nvPr>
            <p:ph type="title"/>
          </p:nvPr>
        </p:nvSpPr>
        <p:spPr/>
        <p:txBody>
          <a:bodyPr/>
          <a:lstStyle/>
          <a:p>
            <a:r>
              <a:rPr lang="sl-SI" altLang="en-US" sz="3600" b="1" dirty="0" err="1">
                <a:solidFill>
                  <a:srgbClr val="0070C0"/>
                </a:solidFill>
                <a:latin typeface="Garamond" panose="02020404030301010803" pitchFamily="18" charset="0"/>
              </a:rPr>
              <a:t>Health</a:t>
            </a:r>
            <a:r>
              <a:rPr lang="sl-SI" altLang="en-US" sz="3600" b="1" dirty="0">
                <a:solidFill>
                  <a:srgbClr val="0070C0"/>
                </a:solidFill>
                <a:latin typeface="Garamond" panose="02020404030301010803" pitchFamily="18" charset="0"/>
              </a:rPr>
              <a:t> </a:t>
            </a:r>
            <a:r>
              <a:rPr lang="sl-SI" altLang="en-US" sz="3600" b="1" dirty="0" err="1">
                <a:solidFill>
                  <a:srgbClr val="0070C0"/>
                </a:solidFill>
                <a:latin typeface="Garamond" panose="02020404030301010803" pitchFamily="18" charset="0"/>
              </a:rPr>
              <a:t>problems</a:t>
            </a:r>
            <a:endParaRPr lang="en-GB" sz="3600" b="1" dirty="0">
              <a:solidFill>
                <a:srgbClr val="0070C0"/>
              </a:solidFill>
              <a:latin typeface="Garamond" panose="02020404030301010803" pitchFamily="18" charset="0"/>
            </a:endParaRPr>
          </a:p>
        </p:txBody>
      </p:sp>
    </p:spTree>
    <p:extLst>
      <p:ext uri="{BB962C8B-B14F-4D97-AF65-F5344CB8AC3E}">
        <p14:creationId xmlns:p14="http://schemas.microsoft.com/office/powerpoint/2010/main" val="3388808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ltLang="sl-SI" dirty="0" err="1">
                <a:solidFill>
                  <a:srgbClr val="FF0000"/>
                </a:solidFill>
              </a:rPr>
              <a:t>SHEDULE</a:t>
            </a:r>
            <a:br>
              <a:rPr lang="sl-SI" altLang="sl-SI" dirty="0">
                <a:solidFill>
                  <a:srgbClr val="FF0000"/>
                </a:solidFill>
              </a:rPr>
            </a:br>
            <a:endParaRPr lang="en-GB" dirty="0"/>
          </a:p>
        </p:txBody>
      </p:sp>
      <p:sp>
        <p:nvSpPr>
          <p:cNvPr id="3" name="Označba mesta vsebine 2"/>
          <p:cNvSpPr>
            <a:spLocks noGrp="1"/>
          </p:cNvSpPr>
          <p:nvPr>
            <p:ph idx="1"/>
          </p:nvPr>
        </p:nvSpPr>
        <p:spPr>
          <a:xfrm>
            <a:off x="450966" y="1340768"/>
            <a:ext cx="8229600" cy="4525963"/>
          </a:xfrm>
        </p:spPr>
        <p:txBody>
          <a:bodyPr>
            <a:normAutofit/>
          </a:bodyPr>
          <a:lstStyle/>
          <a:p>
            <a:pPr marL="0" indent="0" algn="ctr">
              <a:buNone/>
            </a:pPr>
            <a:r>
              <a:rPr lang="en-GB" b="1" dirty="0">
                <a:hlinkClick r:id="rId2"/>
              </a:rPr>
              <a:t>https://www.pef.uni-lj.si/en/exchange-students/courses-in-english/</a:t>
            </a:r>
            <a:r>
              <a:rPr lang="sl-SI" b="1" dirty="0"/>
              <a:t> </a:t>
            </a:r>
            <a:endParaRPr lang="en-GB" b="1" dirty="0"/>
          </a:p>
        </p:txBody>
      </p:sp>
    </p:spTree>
    <p:extLst>
      <p:ext uri="{BB962C8B-B14F-4D97-AF65-F5344CB8AC3E}">
        <p14:creationId xmlns:p14="http://schemas.microsoft.com/office/powerpoint/2010/main" val="3869610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466879">
            <a:off x="3686093" y="335160"/>
            <a:ext cx="5217045" cy="3912785"/>
          </a:xfrm>
          <a:prstGeom prst="rect">
            <a:avLst/>
          </a:prstGeom>
          <a:noFill/>
          <a:extLst>
            <a:ext uri="{909E8E84-426E-40DD-AFC4-6F175D3DCCD1}">
              <a14:hiddenFill xmlns:a14="http://schemas.microsoft.com/office/drawing/2010/main">
                <a:solidFill>
                  <a:srgbClr val="FFFFFF"/>
                </a:solidFill>
              </a14:hiddenFill>
            </a:ext>
          </a:extLst>
        </p:spPr>
      </p:pic>
      <p:sp>
        <p:nvSpPr>
          <p:cNvPr id="5" name="Naslov 1"/>
          <p:cNvSpPr txBox="1">
            <a:spLocks/>
          </p:cNvSpPr>
          <p:nvPr/>
        </p:nvSpPr>
        <p:spPr>
          <a:xfrm rot="470136">
            <a:off x="527431" y="3789450"/>
            <a:ext cx="5373216" cy="1246517"/>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3200" b="1" kern="1200">
                <a:solidFill>
                  <a:schemeClr val="accent5">
                    <a:lumMod val="75000"/>
                  </a:schemeClr>
                </a:solidFill>
                <a:latin typeface="Garamond" pitchFamily="18" charset="0"/>
                <a:ea typeface="+mj-ea"/>
                <a:cs typeface="+mj-cs"/>
              </a:defRPr>
            </a:lvl1pPr>
          </a:lstStyle>
          <a:p>
            <a:pPr marL="0" marR="0" lvl="0" indent="0" algn="ctr" defTabSz="914400" rtl="0" eaLnBrk="1" fontAlgn="auto" latinLnBrk="0" hangingPunct="1">
              <a:lnSpc>
                <a:spcPct val="84000"/>
              </a:lnSpc>
              <a:spcBef>
                <a:spcPts val="0"/>
              </a:spcBef>
              <a:spcAft>
                <a:spcPts val="0"/>
              </a:spcAft>
              <a:buClrTx/>
              <a:buSzTx/>
              <a:buFontTx/>
              <a:buNone/>
              <a:tabLst/>
              <a:defRPr/>
            </a:pPr>
            <a:r>
              <a:rPr kumimoji="0" lang="en-US" sz="9150" b="1" i="0" u="none" strike="noStrike" kern="1400" cap="none" spc="0" normalizeH="0" baseline="0" noProof="0" dirty="0">
                <a:ln>
                  <a:noFill/>
                </a:ln>
                <a:solidFill>
                  <a:srgbClr val="C4262E"/>
                </a:solidFill>
                <a:effectLst/>
                <a:uLnTx/>
                <a:uFillTx/>
                <a:latin typeface="Garamond" pitchFamily="18" charset="0"/>
                <a:ea typeface="+mj-ea"/>
                <a:cs typeface="+mj-cs"/>
              </a:rPr>
              <a:t>LIBRARY</a:t>
            </a:r>
            <a:r>
              <a:rPr kumimoji="0" lang="en-US" sz="9975" b="1" i="0" u="none" strike="noStrike" kern="1400" cap="none" spc="0" normalizeH="0" baseline="0" noProof="0" dirty="0">
                <a:ln>
                  <a:noFill/>
                </a:ln>
                <a:solidFill>
                  <a:srgbClr val="4D4D4D"/>
                </a:solidFill>
                <a:effectLst/>
                <a:uLnTx/>
                <a:uFillTx/>
                <a:latin typeface="Arial" panose="020B0604020202020204" pitchFamily="34" charset="0"/>
                <a:ea typeface="+mj-ea"/>
                <a:cs typeface="+mj-cs"/>
              </a:rPr>
              <a:t> </a:t>
            </a:r>
            <a:endParaRPr kumimoji="0" lang="sl-SI" sz="9975" b="1" i="0" u="none" strike="noStrike" kern="1200" cap="none" spc="0" normalizeH="0" baseline="0" noProof="0" dirty="0">
              <a:ln>
                <a:noFill/>
              </a:ln>
              <a:solidFill>
                <a:srgbClr val="4BACC6">
                  <a:lumMod val="75000"/>
                </a:srgbClr>
              </a:solidFill>
              <a:effectLst/>
              <a:uLnTx/>
              <a:uFillTx/>
              <a:latin typeface="Garamond" pitchFamily="18" charset="0"/>
              <a:ea typeface="+mj-ea"/>
              <a:cs typeface="+mj-cs"/>
            </a:endParaRPr>
          </a:p>
        </p:txBody>
      </p:sp>
      <p:sp>
        <p:nvSpPr>
          <p:cNvPr id="6" name="PoljeZBesedilom 5"/>
          <p:cNvSpPr txBox="1"/>
          <p:nvPr/>
        </p:nvSpPr>
        <p:spPr>
          <a:xfrm>
            <a:off x="971600" y="5168437"/>
            <a:ext cx="612068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3000" b="1"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Librarian</a:t>
            </a:r>
            <a:r>
              <a:rPr kumimoji="0" lang="sl-SI" sz="3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3000" b="1"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for</a:t>
            </a:r>
            <a:r>
              <a:rPr kumimoji="0" lang="sl-SI" sz="3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3000" b="1"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Erasmus</a:t>
            </a:r>
            <a:r>
              <a:rPr kumimoji="0" lang="sl-SI" sz="3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3000" b="1"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students</a:t>
            </a:r>
            <a:r>
              <a:rPr kumimoji="0" lang="sl-SI" sz="3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 Milena Repa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30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milena.repa@pef.uni-lj.si</a:t>
            </a:r>
          </a:p>
        </p:txBody>
      </p:sp>
    </p:spTree>
    <p:extLst>
      <p:ext uri="{BB962C8B-B14F-4D97-AF65-F5344CB8AC3E}">
        <p14:creationId xmlns:p14="http://schemas.microsoft.com/office/powerpoint/2010/main" val="561215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p:cNvSpPr txBox="1"/>
          <p:nvPr/>
        </p:nvSpPr>
        <p:spPr>
          <a:xfrm>
            <a:off x="6763654" y="831348"/>
            <a:ext cx="1969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4th </a:t>
            </a:r>
            <a:r>
              <a:rPr kumimoji="0" lang="sl-SI" sz="32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floor</a:t>
            </a:r>
            <a:endParaRPr kumimoji="0" lang="sl-SI"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2" name="Označba mesta vsebine 1"/>
          <p:cNvSpPr>
            <a:spLocks noGrp="1"/>
          </p:cNvSpPr>
          <p:nvPr>
            <p:ph idx="1"/>
          </p:nvPr>
        </p:nvSpPr>
        <p:spPr>
          <a:xfrm>
            <a:off x="6350925" y="1844824"/>
            <a:ext cx="2795059" cy="3168352"/>
          </a:xfrm>
        </p:spPr>
        <p:txBody>
          <a:bodyPr>
            <a:normAutofit fontScale="92500" lnSpcReduction="10000"/>
          </a:bodyPr>
          <a:lstStyle/>
          <a:p>
            <a:pPr marL="0" indent="0" algn="ctr">
              <a:buNone/>
            </a:pPr>
            <a:r>
              <a:rPr lang="sl-SI" sz="3500" dirty="0" err="1"/>
              <a:t>Monday</a:t>
            </a:r>
            <a:r>
              <a:rPr lang="sl-SI" sz="3500" dirty="0"/>
              <a:t> to </a:t>
            </a:r>
            <a:r>
              <a:rPr lang="sl-SI" sz="3500" dirty="0" err="1"/>
              <a:t>Friday</a:t>
            </a:r>
            <a:r>
              <a:rPr lang="sl-SI" sz="3500" dirty="0"/>
              <a:t> </a:t>
            </a:r>
          </a:p>
          <a:p>
            <a:pPr marL="0" indent="0" algn="ctr">
              <a:buNone/>
            </a:pPr>
            <a:r>
              <a:rPr lang="sl-SI" sz="3500" dirty="0"/>
              <a:t>7.30 – 19.00 </a:t>
            </a:r>
          </a:p>
          <a:p>
            <a:pPr marL="0" indent="0" algn="ctr">
              <a:buNone/>
            </a:pPr>
            <a:endParaRPr lang="sl-SI" sz="3500" dirty="0"/>
          </a:p>
          <a:p>
            <a:pPr marL="0" indent="0" algn="ctr">
              <a:buNone/>
            </a:pPr>
            <a:r>
              <a:rPr lang="sl-SI" sz="3500" dirty="0" err="1"/>
              <a:t>Saturday</a:t>
            </a:r>
            <a:r>
              <a:rPr lang="sl-SI" sz="3500" dirty="0"/>
              <a:t> </a:t>
            </a:r>
          </a:p>
          <a:p>
            <a:pPr marL="0" indent="0" algn="ctr">
              <a:buNone/>
            </a:pPr>
            <a:r>
              <a:rPr lang="sl-SI" sz="3500" dirty="0"/>
              <a:t>7.00 – 14.00</a:t>
            </a:r>
          </a:p>
          <a:p>
            <a:pPr marL="0" indent="0">
              <a:buNone/>
            </a:pPr>
            <a:endParaRPr lang="sl-SI" sz="4500" dirty="0"/>
          </a:p>
        </p:txBody>
      </p:sp>
      <p:sp>
        <p:nvSpPr>
          <p:cNvPr id="3" name="PoljeZBesedilom 2"/>
          <p:cNvSpPr txBox="1"/>
          <p:nvPr/>
        </p:nvSpPr>
        <p:spPr>
          <a:xfrm>
            <a:off x="0" y="61908"/>
            <a:ext cx="9144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l-SI" sz="4400" b="1" i="0" u="none" strike="noStrike" kern="1200" cap="none" spc="0" normalizeH="0" baseline="0" noProof="0" dirty="0" err="1">
                <a:ln>
                  <a:noFill/>
                </a:ln>
                <a:solidFill>
                  <a:srgbClr val="0066FF"/>
                </a:solidFill>
                <a:effectLst/>
                <a:uLnTx/>
                <a:uFillTx/>
                <a:latin typeface="Garamond" panose="02020404030301010803" pitchFamily="18" charset="0"/>
                <a:ea typeface="+mn-ea"/>
                <a:cs typeface="+mn-cs"/>
                <a:hlinkClick r:id="rId3"/>
              </a:rPr>
              <a:t>Library</a:t>
            </a:r>
            <a:endParaRPr kumimoji="0" lang="sl-SI" sz="4400" b="1" i="0" u="none" strike="noStrike" kern="1200" cap="none" spc="0" normalizeH="0" baseline="0" noProof="0" dirty="0">
              <a:ln>
                <a:noFill/>
              </a:ln>
              <a:solidFill>
                <a:srgbClr val="0066FF"/>
              </a:solidFill>
              <a:effectLst/>
              <a:uLnTx/>
              <a:uFillTx/>
              <a:latin typeface="Garamond" panose="02020404030301010803" pitchFamily="18" charset="0"/>
              <a:ea typeface="+mn-ea"/>
              <a:cs typeface="+mn-cs"/>
            </a:endParaRPr>
          </a:p>
        </p:txBody>
      </p:sp>
      <p:pic>
        <p:nvPicPr>
          <p:cNvPr id="5" name="Slika 4">
            <a:extLst>
              <a:ext uri="{FF2B5EF4-FFF2-40B4-BE49-F238E27FC236}">
                <a16:creationId xmlns:a16="http://schemas.microsoft.com/office/drawing/2014/main" id="{AAFF8D61-66C9-DA69-2AA6-795C72C930A6}"/>
              </a:ext>
            </a:extLst>
          </p:cNvPr>
          <p:cNvPicPr>
            <a:picLocks noChangeAspect="1"/>
          </p:cNvPicPr>
          <p:nvPr/>
        </p:nvPicPr>
        <p:blipFill>
          <a:blip r:embed="rId4"/>
          <a:stretch>
            <a:fillRect/>
          </a:stretch>
        </p:blipFill>
        <p:spPr>
          <a:xfrm>
            <a:off x="0" y="980728"/>
            <a:ext cx="6876256" cy="5360920"/>
          </a:xfrm>
          <a:prstGeom prst="rect">
            <a:avLst/>
          </a:prstGeom>
        </p:spPr>
      </p:pic>
    </p:spTree>
    <p:extLst>
      <p:ext uri="{BB962C8B-B14F-4D97-AF65-F5344CB8AC3E}">
        <p14:creationId xmlns:p14="http://schemas.microsoft.com/office/powerpoint/2010/main" val="516202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4544" y="87523"/>
            <a:ext cx="9900592" cy="1605211"/>
          </a:xfrm>
        </p:spPr>
        <p:txBody>
          <a:bodyPr>
            <a:normAutofit fontScale="90000"/>
          </a:bodyPr>
          <a:lstStyle/>
          <a:p>
            <a:r>
              <a:rPr lang="sl-SI" sz="4400" dirty="0">
                <a:solidFill>
                  <a:srgbClr val="0066FF"/>
                </a:solidFill>
                <a:hlinkClick r:id="rId2"/>
              </a:rPr>
              <a:t>COBISS+</a:t>
            </a:r>
            <a:r>
              <a:rPr lang="sl-SI" sz="4400" dirty="0">
                <a:solidFill>
                  <a:srgbClr val="0066FF"/>
                </a:solidFill>
              </a:rPr>
              <a:t> </a:t>
            </a:r>
            <a:br>
              <a:rPr lang="sl-SI" sz="4400" dirty="0">
                <a:solidFill>
                  <a:srgbClr val="0066FF"/>
                </a:solidFill>
              </a:rPr>
            </a:br>
            <a:r>
              <a:rPr lang="sl-SI" sz="4400" dirty="0" err="1">
                <a:solidFill>
                  <a:srgbClr val="0066FF"/>
                </a:solidFill>
              </a:rPr>
              <a:t>National</a:t>
            </a:r>
            <a:r>
              <a:rPr lang="sl-SI" sz="4400" dirty="0">
                <a:solidFill>
                  <a:srgbClr val="0066FF"/>
                </a:solidFill>
              </a:rPr>
              <a:t> </a:t>
            </a:r>
            <a:r>
              <a:rPr lang="sl-SI" sz="4400" dirty="0" err="1">
                <a:solidFill>
                  <a:srgbClr val="0066FF"/>
                </a:solidFill>
              </a:rPr>
              <a:t>library</a:t>
            </a:r>
            <a:r>
              <a:rPr lang="sl-SI" sz="4400" dirty="0">
                <a:solidFill>
                  <a:srgbClr val="0066FF"/>
                </a:solidFill>
              </a:rPr>
              <a:t> management </a:t>
            </a:r>
            <a:r>
              <a:rPr lang="sl-SI" sz="4400" dirty="0" err="1">
                <a:solidFill>
                  <a:srgbClr val="0066FF"/>
                </a:solidFill>
              </a:rPr>
              <a:t>system</a:t>
            </a:r>
            <a:br>
              <a:rPr lang="sl-SI" sz="4400" dirty="0">
                <a:solidFill>
                  <a:srgbClr val="0066FF"/>
                </a:solidFill>
              </a:rPr>
            </a:br>
            <a:endParaRPr lang="sl-SI" sz="4400" dirty="0">
              <a:solidFill>
                <a:srgbClr val="0066FF"/>
              </a:solidFill>
            </a:endParaRPr>
          </a:p>
        </p:txBody>
      </p:sp>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1268760"/>
            <a:ext cx="6991521" cy="5400600"/>
          </a:xfrm>
          <a:prstGeom prst="rect">
            <a:avLst/>
          </a:prstGeom>
        </p:spPr>
      </p:pic>
      <p:cxnSp>
        <p:nvCxnSpPr>
          <p:cNvPr id="7" name="Raven puščični povezovalnik 6"/>
          <p:cNvCxnSpPr>
            <a:stCxn id="15" idx="1"/>
          </p:cNvCxnSpPr>
          <p:nvPr/>
        </p:nvCxnSpPr>
        <p:spPr>
          <a:xfrm flipH="1" flipV="1">
            <a:off x="2627784" y="2871866"/>
            <a:ext cx="4693214" cy="128186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9" name="Elipsa 8"/>
          <p:cNvSpPr/>
          <p:nvPr/>
        </p:nvSpPr>
        <p:spPr>
          <a:xfrm>
            <a:off x="3675272" y="6237312"/>
            <a:ext cx="53668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1" name="Raven puščični povezovalnik 10"/>
          <p:cNvCxnSpPr/>
          <p:nvPr/>
        </p:nvCxnSpPr>
        <p:spPr>
          <a:xfrm flipH="1">
            <a:off x="4211960" y="4941168"/>
            <a:ext cx="3109038" cy="129614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2" name="PoljeZBesedilom 11"/>
          <p:cNvSpPr txBox="1"/>
          <p:nvPr/>
        </p:nvSpPr>
        <p:spPr>
          <a:xfrm>
            <a:off x="7320998" y="4571836"/>
            <a:ext cx="18230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Language</a:t>
            </a:r>
            <a:r>
              <a:rPr kumimoji="0" lang="sl-SI"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English</a:t>
            </a:r>
            <a:endParaRPr kumimoji="0" lang="sl-SI"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15" name="PoljeZBesedilom 14"/>
          <p:cNvSpPr txBox="1"/>
          <p:nvPr/>
        </p:nvSpPr>
        <p:spPr>
          <a:xfrm>
            <a:off x="7320998" y="3969060"/>
            <a:ext cx="15610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Acronym</a:t>
            </a:r>
            <a:r>
              <a:rPr kumimoji="0" lang="sl-SI"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peflj</a:t>
            </a:r>
            <a:endParaRPr kumimoji="0" lang="sl-SI"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16" name="Pravokotnik 15"/>
          <p:cNvSpPr/>
          <p:nvPr/>
        </p:nvSpPr>
        <p:spPr>
          <a:xfrm>
            <a:off x="5076056" y="1124744"/>
            <a:ext cx="108012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PoljeZBesedilom 16"/>
          <p:cNvSpPr txBox="1"/>
          <p:nvPr/>
        </p:nvSpPr>
        <p:spPr>
          <a:xfrm>
            <a:off x="6839744" y="1569372"/>
            <a:ext cx="2304256"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Garamond" panose="02020404030301010803" pitchFamily="18" charset="0"/>
              <a:buChar char="☺"/>
              <a:tabLst/>
              <a:defRPr/>
            </a:pPr>
            <a:r>
              <a:rPr kumimoji="0" lang="sl-SI"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Login</a:t>
            </a:r>
            <a:endParaRPr kumimoji="0" lang="sl-SI"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Garamond" panose="02020404030301010803" pitchFamily="18" charset="0"/>
              <a:buChar char="☺"/>
              <a:tabLst/>
              <a:defRPr/>
            </a:pPr>
            <a:r>
              <a:rPr kumimoji="0" lang="sl-SI"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Online</a:t>
            </a:r>
            <a:r>
              <a:rPr kumimoji="0" lang="sl-SI"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registration</a:t>
            </a:r>
            <a:endParaRPr kumimoji="0" lang="sl-SI"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cxnSp>
        <p:nvCxnSpPr>
          <p:cNvPr id="19" name="Raven puščični povezovalnik 18"/>
          <p:cNvCxnSpPr/>
          <p:nvPr/>
        </p:nvCxnSpPr>
        <p:spPr>
          <a:xfrm>
            <a:off x="6156176" y="1700808"/>
            <a:ext cx="761265" cy="26712"/>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20" name="PoljeZBesedilom 19"/>
          <p:cNvSpPr txBox="1"/>
          <p:nvPr/>
        </p:nvSpPr>
        <p:spPr>
          <a:xfrm>
            <a:off x="7169894" y="2486386"/>
            <a:ext cx="19810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Choose</a:t>
            </a:r>
            <a:r>
              <a:rPr kumimoji="0" lang="sl-SI"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t>
            </a:r>
            <a:r>
              <a:rPr kumimoji="0" lang="sl-SI"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write</a:t>
            </a:r>
            <a:r>
              <a:rPr kumimoji="0" lang="sl-SI" sz="1800" b="0" i="0" u="none" strike="noStrike" kern="1200" cap="none" spc="0" normalizeH="0" baseline="0" noProof="0" dirty="0">
                <a:ln>
                  <a:noFill/>
                </a:ln>
                <a:solidFill>
                  <a:prstClr val="black"/>
                </a:solidFill>
                <a:effectLst/>
                <a:uLnTx/>
                <a:uFillTx/>
                <a:latin typeface="Calibri"/>
                <a:ea typeface="+mn-ea"/>
                <a:cs typeface="+mn-cs"/>
              </a:rPr>
              <a:t> </a:t>
            </a:r>
            <a:r>
              <a:rPr kumimoji="0" lang="sl-SI" sz="1800" b="0" i="0" u="none" strike="noStrike" kern="1200" cap="none" spc="0" normalizeH="0" baseline="0" noProof="0" dirty="0" err="1">
                <a:ln>
                  <a:noFill/>
                </a:ln>
                <a:solidFill>
                  <a:srgbClr val="FF0000"/>
                </a:solidFill>
                <a:effectLst/>
                <a:uLnTx/>
                <a:uFillTx/>
                <a:latin typeface="Garamond" panose="02020404030301010803" pitchFamily="18" charset="0"/>
                <a:ea typeface="+mn-ea"/>
                <a:cs typeface="+mn-cs"/>
              </a:rPr>
              <a:t>peflj</a:t>
            </a:r>
            <a:endParaRPr kumimoji="0" lang="sl-SI" sz="1800" b="0" i="0" u="none" strike="noStrike" kern="1200" cap="none" spc="0" normalizeH="0" baseline="0" noProof="0" dirty="0">
              <a:ln>
                <a:noFill/>
              </a:ln>
              <a:solidFill>
                <a:srgbClr val="FF0000"/>
              </a:solidFill>
              <a:effectLst/>
              <a:uLnTx/>
              <a:uFillTx/>
              <a:latin typeface="Garamond" panose="02020404030301010803" pitchFamily="18" charset="0"/>
              <a:ea typeface="+mn-ea"/>
              <a:cs typeface="+mn-cs"/>
            </a:endParaRPr>
          </a:p>
        </p:txBody>
      </p:sp>
      <p:sp>
        <p:nvSpPr>
          <p:cNvPr id="21" name="PoljeZBesedilom 20"/>
          <p:cNvSpPr txBox="1"/>
          <p:nvPr/>
        </p:nvSpPr>
        <p:spPr>
          <a:xfrm>
            <a:off x="7149446" y="3278568"/>
            <a:ext cx="20787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Your</a:t>
            </a:r>
            <a:r>
              <a:rPr kumimoji="0" lang="sl-SI"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digital</a:t>
            </a:r>
            <a:r>
              <a:rPr kumimoji="0" lang="sl-SI"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18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identity</a:t>
            </a:r>
            <a:endParaRPr kumimoji="0" lang="sl-SI"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cxnSp>
        <p:nvCxnSpPr>
          <p:cNvPr id="23" name="Raven puščični povezovalnik 22"/>
          <p:cNvCxnSpPr/>
          <p:nvPr/>
        </p:nvCxnSpPr>
        <p:spPr>
          <a:xfrm>
            <a:off x="8058672" y="2215703"/>
            <a:ext cx="0" cy="311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Raven puščični povezovalnik 24"/>
          <p:cNvCxnSpPr/>
          <p:nvPr/>
        </p:nvCxnSpPr>
        <p:spPr>
          <a:xfrm>
            <a:off x="8058672" y="2871866"/>
            <a:ext cx="9128" cy="433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860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1"/>
            <a:ext cx="9144000" cy="1293063"/>
          </a:xfrm>
        </p:spPr>
        <p:txBody>
          <a:bodyPr>
            <a:normAutofit fontScale="90000"/>
          </a:bodyPr>
          <a:lstStyle/>
          <a:p>
            <a:r>
              <a:rPr lang="sl-SI" sz="4400" dirty="0">
                <a:solidFill>
                  <a:srgbClr val="0066FF"/>
                </a:solidFill>
                <a:hlinkClick r:id="rId2"/>
              </a:rPr>
              <a:t>DiKUL</a:t>
            </a:r>
            <a:r>
              <a:rPr lang="sl-SI" sz="4400" dirty="0">
                <a:solidFill>
                  <a:srgbClr val="0066FF"/>
                </a:solidFill>
              </a:rPr>
              <a:t> - </a:t>
            </a:r>
            <a:r>
              <a:rPr lang="sl-SI" dirty="0" err="1">
                <a:solidFill>
                  <a:srgbClr val="0066FF"/>
                </a:solidFill>
              </a:rPr>
              <a:t>Digital</a:t>
            </a:r>
            <a:r>
              <a:rPr lang="sl-SI" dirty="0">
                <a:solidFill>
                  <a:srgbClr val="0066FF"/>
                </a:solidFill>
              </a:rPr>
              <a:t> </a:t>
            </a:r>
            <a:r>
              <a:rPr lang="sl-SI" dirty="0" err="1">
                <a:solidFill>
                  <a:srgbClr val="0066FF"/>
                </a:solidFill>
              </a:rPr>
              <a:t>library</a:t>
            </a:r>
            <a:r>
              <a:rPr lang="sl-SI" dirty="0">
                <a:solidFill>
                  <a:srgbClr val="0066FF"/>
                </a:solidFill>
              </a:rPr>
              <a:t> </a:t>
            </a:r>
            <a:r>
              <a:rPr lang="sl-SI" dirty="0" err="1">
                <a:solidFill>
                  <a:srgbClr val="0066FF"/>
                </a:solidFill>
              </a:rPr>
              <a:t>of</a:t>
            </a:r>
            <a:r>
              <a:rPr lang="sl-SI" dirty="0">
                <a:solidFill>
                  <a:srgbClr val="0066FF"/>
                </a:solidFill>
              </a:rPr>
              <a:t> </a:t>
            </a:r>
            <a:r>
              <a:rPr lang="sl-SI" dirty="0" err="1">
                <a:solidFill>
                  <a:srgbClr val="0066FF"/>
                </a:solidFill>
              </a:rPr>
              <a:t>the</a:t>
            </a:r>
            <a:r>
              <a:rPr lang="sl-SI" dirty="0">
                <a:solidFill>
                  <a:srgbClr val="0066FF"/>
                </a:solidFill>
              </a:rPr>
              <a:t> </a:t>
            </a:r>
            <a:r>
              <a:rPr lang="sl-SI" dirty="0" err="1">
                <a:solidFill>
                  <a:srgbClr val="0066FF"/>
                </a:solidFill>
              </a:rPr>
              <a:t>University</a:t>
            </a:r>
            <a:r>
              <a:rPr lang="sl-SI" dirty="0">
                <a:solidFill>
                  <a:srgbClr val="0066FF"/>
                </a:solidFill>
              </a:rPr>
              <a:t> </a:t>
            </a:r>
            <a:r>
              <a:rPr lang="sl-SI" dirty="0" err="1">
                <a:solidFill>
                  <a:srgbClr val="0066FF"/>
                </a:solidFill>
              </a:rPr>
              <a:t>of</a:t>
            </a:r>
            <a:r>
              <a:rPr lang="sl-SI" dirty="0">
                <a:solidFill>
                  <a:srgbClr val="0066FF"/>
                </a:solidFill>
              </a:rPr>
              <a:t> Ljubljana</a:t>
            </a:r>
            <a:br>
              <a:rPr lang="sl-SI" dirty="0">
                <a:solidFill>
                  <a:srgbClr val="0066FF"/>
                </a:solidFill>
              </a:rPr>
            </a:br>
            <a:endParaRPr lang="sl-SI" dirty="0">
              <a:solidFill>
                <a:srgbClr val="0066FF"/>
              </a:solidFill>
            </a:endParaRPr>
          </a:p>
        </p:txBody>
      </p:sp>
      <p:pic>
        <p:nvPicPr>
          <p:cNvPr id="7" name="Slika 6"/>
          <p:cNvPicPr>
            <a:picLocks noChangeAspect="1"/>
          </p:cNvPicPr>
          <p:nvPr/>
        </p:nvPicPr>
        <p:blipFill rotWithShape="1">
          <a:blip r:embed="rId3"/>
          <a:srcRect l="19682" t="10800" r="20469" b="35301"/>
          <a:stretch/>
        </p:blipFill>
        <p:spPr>
          <a:xfrm>
            <a:off x="773324" y="908720"/>
            <a:ext cx="7776864" cy="3939596"/>
          </a:xfrm>
          <a:prstGeom prst="rect">
            <a:avLst/>
          </a:prstGeom>
        </p:spPr>
      </p:pic>
      <p:sp>
        <p:nvSpPr>
          <p:cNvPr id="8" name="PoljeZBesedilom 7"/>
          <p:cNvSpPr txBox="1"/>
          <p:nvPr/>
        </p:nvSpPr>
        <p:spPr>
          <a:xfrm>
            <a:off x="323528" y="5157192"/>
            <a:ext cx="6768752" cy="156966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Garamond" panose="02020404030301010803" pitchFamily="18" charset="0"/>
              <a:buChar char="☺"/>
              <a:tabLst/>
              <a:defRPr/>
            </a:pPr>
            <a:r>
              <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Access to </a:t>
            </a:r>
            <a:r>
              <a:rPr kumimoji="0" lang="sl-SI"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foreign</a:t>
            </a:r>
            <a:r>
              <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academic</a:t>
            </a:r>
            <a:r>
              <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journals</a:t>
            </a:r>
            <a:r>
              <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and</a:t>
            </a:r>
            <a:r>
              <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e-</a:t>
            </a:r>
            <a:r>
              <a:rPr kumimoji="0" lang="sl-SI"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books</a:t>
            </a:r>
            <a:r>
              <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from</a:t>
            </a:r>
            <a:r>
              <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different</a:t>
            </a:r>
            <a:r>
              <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academic</a:t>
            </a:r>
            <a:r>
              <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and</a:t>
            </a:r>
            <a:r>
              <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scientific</a:t>
            </a:r>
            <a:r>
              <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fields</a:t>
            </a:r>
            <a:endPar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Garamond" panose="02020404030301010803" pitchFamily="18" charset="0"/>
              <a:buChar char="☺"/>
              <a:tabLst/>
              <a:defRPr/>
            </a:pPr>
            <a:r>
              <a:rPr kumimoji="0" lang="sl-SI"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Full</a:t>
            </a:r>
            <a:r>
              <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text</a:t>
            </a:r>
            <a:r>
              <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articles</a:t>
            </a:r>
            <a:r>
              <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open </a:t>
            </a:r>
            <a:r>
              <a:rPr kumimoji="0" lang="sl-SI"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access</a:t>
            </a:r>
            <a:endPar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Garamond" panose="02020404030301010803" pitchFamily="18" charset="0"/>
              <a:buChar char="☺"/>
              <a:tabLst/>
              <a:defRPr/>
            </a:pPr>
            <a:r>
              <a:rPr kumimoji="0" lang="sl-SI"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Remote</a:t>
            </a:r>
            <a:r>
              <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access</a:t>
            </a:r>
            <a:r>
              <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with</a:t>
            </a:r>
            <a:r>
              <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your</a:t>
            </a:r>
            <a:r>
              <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digital</a:t>
            </a:r>
            <a:r>
              <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24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identity</a:t>
            </a:r>
            <a:endParaRPr kumimoji="0" lang="sl-SI" sz="2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3390517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zultat iskanja slik za aplikacija mcobi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1960" y="1324656"/>
            <a:ext cx="4678361" cy="3900583"/>
          </a:xfrm>
          <a:prstGeom prst="rect">
            <a:avLst/>
          </a:prstGeom>
          <a:noFill/>
          <a:extLst>
            <a:ext uri="{909E8E84-426E-40DD-AFC4-6F175D3DCCD1}">
              <a14:hiddenFill xmlns:a14="http://schemas.microsoft.com/office/drawing/2010/main">
                <a:solidFill>
                  <a:srgbClr val="FFFFFF"/>
                </a:solidFill>
              </a14:hiddenFill>
            </a:ext>
          </a:extLst>
        </p:spPr>
      </p:pic>
      <p:pic>
        <p:nvPicPr>
          <p:cNvPr id="7" name="Slik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23853"/>
            <a:ext cx="3088432" cy="1300803"/>
          </a:xfrm>
          <a:prstGeom prst="rect">
            <a:avLst/>
          </a:prstGeom>
        </p:spPr>
      </p:pic>
      <p:grpSp>
        <p:nvGrpSpPr>
          <p:cNvPr id="16" name="Skupina 15"/>
          <p:cNvGrpSpPr/>
          <p:nvPr/>
        </p:nvGrpSpPr>
        <p:grpSpPr>
          <a:xfrm>
            <a:off x="808583" y="4509120"/>
            <a:ext cx="2170290" cy="2124090"/>
            <a:chOff x="4211960" y="4725144"/>
            <a:chExt cx="2170290" cy="2124090"/>
          </a:xfrm>
        </p:grpSpPr>
        <p:pic>
          <p:nvPicPr>
            <p:cNvPr id="14" name="Slika 13"/>
            <p:cNvPicPr>
              <a:picLocks noChangeAspect="1"/>
            </p:cNvPicPr>
            <p:nvPr/>
          </p:nvPicPr>
          <p:blipFill rotWithShape="1">
            <a:blip r:embed="rId4"/>
            <a:srcRect l="377" r="-377" b="3187"/>
            <a:stretch/>
          </p:blipFill>
          <p:spPr>
            <a:xfrm>
              <a:off x="4215715" y="4725144"/>
              <a:ext cx="2166535" cy="1334091"/>
            </a:xfrm>
            <a:prstGeom prst="rect">
              <a:avLst/>
            </a:prstGeom>
          </p:spPr>
        </p:pic>
        <p:pic>
          <p:nvPicPr>
            <p:cNvPr id="15" name="Slika 14"/>
            <p:cNvPicPr>
              <a:picLocks noChangeAspect="1"/>
            </p:cNvPicPr>
            <p:nvPr/>
          </p:nvPicPr>
          <p:blipFill>
            <a:blip r:embed="rId5"/>
            <a:stretch>
              <a:fillRect/>
            </a:stretch>
          </p:blipFill>
          <p:spPr>
            <a:xfrm>
              <a:off x="4211960" y="6174899"/>
              <a:ext cx="2166536" cy="674335"/>
            </a:xfrm>
            <a:prstGeom prst="rect">
              <a:avLst/>
            </a:prstGeom>
          </p:spPr>
        </p:pic>
      </p:grpSp>
      <p:sp>
        <p:nvSpPr>
          <p:cNvPr id="17" name="PoljeZBesedilom 16"/>
          <p:cNvSpPr txBox="1"/>
          <p:nvPr/>
        </p:nvSpPr>
        <p:spPr>
          <a:xfrm>
            <a:off x="467544" y="1634266"/>
            <a:ext cx="3412328" cy="255454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Garamond" panose="02020404030301010803" pitchFamily="18" charset="0"/>
              <a:buChar char="☺"/>
              <a:tabLst/>
              <a:defRPr/>
            </a:pPr>
            <a:r>
              <a:rPr kumimoji="0" lang="sl-SI"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hlinkClick r:id="rId6"/>
              </a:rPr>
              <a:t>Mobile </a:t>
            </a:r>
            <a:r>
              <a:rPr kumimoji="0" lang="sl-SI" sz="32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hlinkClick r:id="rId6"/>
              </a:rPr>
              <a:t>library</a:t>
            </a:r>
            <a:r>
              <a:rPr kumimoji="0" lang="sl-SI"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hlinkClick r:id="rId6"/>
              </a:rPr>
              <a:t> </a:t>
            </a:r>
            <a:r>
              <a:rPr kumimoji="0" lang="sl-SI" sz="32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hlinkClick r:id="rId6"/>
              </a:rPr>
              <a:t>catalogue</a:t>
            </a:r>
            <a:endParaRPr kumimoji="0" lang="sl-SI"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Garamond" panose="02020404030301010803" pitchFamily="18" charset="0"/>
              <a:buChar char="☺"/>
              <a:tabLst/>
              <a:defRPr/>
            </a:pPr>
            <a:endParaRPr kumimoji="0" lang="sl-SI"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Garamond" panose="02020404030301010803" pitchFamily="18" charset="0"/>
              <a:buChar char="☺"/>
              <a:tabLst/>
              <a:defRPr/>
            </a:pPr>
            <a:r>
              <a:rPr kumimoji="0" lang="sl-SI" sz="32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For</a:t>
            </a:r>
            <a:r>
              <a:rPr kumimoji="0" lang="sl-SI"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32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reserving</a:t>
            </a:r>
            <a:r>
              <a:rPr kumimoji="0" lang="sl-SI"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32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or</a:t>
            </a:r>
            <a:r>
              <a:rPr kumimoji="0" lang="sl-SI"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32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renewing</a:t>
            </a:r>
            <a:r>
              <a:rPr kumimoji="0" lang="sl-SI"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sl-SI" sz="3200" b="0"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books</a:t>
            </a:r>
            <a:endParaRPr kumimoji="0" lang="sl-SI" sz="3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1723888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600" dirty="0">
                <a:solidFill>
                  <a:srgbClr val="0066FF"/>
                </a:solidFill>
              </a:rPr>
              <a:t>LIBRARY EDUCATION SERVICES</a:t>
            </a:r>
          </a:p>
        </p:txBody>
      </p:sp>
      <p:sp>
        <p:nvSpPr>
          <p:cNvPr id="3" name="Označba mesta vsebine 2"/>
          <p:cNvSpPr>
            <a:spLocks noGrp="1"/>
          </p:cNvSpPr>
          <p:nvPr>
            <p:ph idx="1"/>
          </p:nvPr>
        </p:nvSpPr>
        <p:spPr/>
        <p:txBody>
          <a:bodyPr/>
          <a:lstStyle/>
          <a:p>
            <a:r>
              <a:rPr lang="sl-SI" dirty="0" err="1"/>
              <a:t>Welcome</a:t>
            </a:r>
            <a:r>
              <a:rPr lang="sl-SI" dirty="0"/>
              <a:t> to </a:t>
            </a:r>
            <a:r>
              <a:rPr lang="sl-SI" dirty="0" err="1"/>
              <a:t>individual</a:t>
            </a:r>
            <a:r>
              <a:rPr lang="sl-SI" dirty="0"/>
              <a:t> </a:t>
            </a:r>
            <a:r>
              <a:rPr lang="sl-SI" dirty="0" err="1"/>
              <a:t>or</a:t>
            </a:r>
            <a:r>
              <a:rPr lang="sl-SI" dirty="0"/>
              <a:t> </a:t>
            </a:r>
            <a:r>
              <a:rPr lang="sl-SI" dirty="0" err="1"/>
              <a:t>group</a:t>
            </a:r>
            <a:r>
              <a:rPr lang="sl-SI" dirty="0"/>
              <a:t> </a:t>
            </a:r>
            <a:r>
              <a:rPr lang="sl-SI" dirty="0" err="1"/>
              <a:t>training</a:t>
            </a:r>
            <a:r>
              <a:rPr lang="sl-SI" dirty="0"/>
              <a:t> </a:t>
            </a:r>
            <a:r>
              <a:rPr lang="sl-SI" dirty="0" err="1"/>
              <a:t>for</a:t>
            </a:r>
            <a:r>
              <a:rPr lang="sl-SI" dirty="0"/>
              <a:t> </a:t>
            </a:r>
            <a:r>
              <a:rPr lang="sl-SI" dirty="0" err="1"/>
              <a:t>library</a:t>
            </a:r>
            <a:r>
              <a:rPr lang="sl-SI" dirty="0"/>
              <a:t> </a:t>
            </a:r>
            <a:r>
              <a:rPr lang="sl-SI" dirty="0" err="1"/>
              <a:t>use</a:t>
            </a:r>
            <a:r>
              <a:rPr lang="sl-SI" dirty="0"/>
              <a:t>.</a:t>
            </a:r>
          </a:p>
          <a:p>
            <a:r>
              <a:rPr lang="sl-SI" dirty="0" err="1"/>
              <a:t>We</a:t>
            </a:r>
            <a:r>
              <a:rPr lang="sl-SI" dirty="0"/>
              <a:t> </a:t>
            </a:r>
            <a:r>
              <a:rPr lang="sl-SI" dirty="0" err="1"/>
              <a:t>adjust</a:t>
            </a:r>
            <a:r>
              <a:rPr lang="sl-SI" dirty="0"/>
              <a:t> </a:t>
            </a:r>
            <a:r>
              <a:rPr lang="sl-SI" dirty="0" err="1"/>
              <a:t>training</a:t>
            </a:r>
            <a:r>
              <a:rPr lang="sl-SI" dirty="0"/>
              <a:t> to </a:t>
            </a:r>
            <a:r>
              <a:rPr lang="sl-SI" dirty="0" err="1"/>
              <a:t>individual</a:t>
            </a:r>
            <a:r>
              <a:rPr lang="sl-SI" dirty="0"/>
              <a:t> </a:t>
            </a:r>
            <a:r>
              <a:rPr lang="sl-SI" dirty="0" err="1"/>
              <a:t>groups</a:t>
            </a:r>
            <a:r>
              <a:rPr lang="sl-SI" dirty="0"/>
              <a:t>, </a:t>
            </a:r>
            <a:r>
              <a:rPr lang="sl-SI" dirty="0" err="1"/>
              <a:t>background</a:t>
            </a:r>
            <a:r>
              <a:rPr lang="sl-SI" dirty="0"/>
              <a:t> </a:t>
            </a:r>
            <a:r>
              <a:rPr lang="sl-SI" dirty="0" err="1"/>
              <a:t>knowledge</a:t>
            </a:r>
            <a:r>
              <a:rPr lang="sl-SI" dirty="0"/>
              <a:t> </a:t>
            </a:r>
            <a:r>
              <a:rPr lang="sl-SI" dirty="0" err="1"/>
              <a:t>and</a:t>
            </a:r>
            <a:r>
              <a:rPr lang="sl-SI" dirty="0"/>
              <a:t> </a:t>
            </a:r>
            <a:r>
              <a:rPr lang="sl-SI" dirty="0" err="1"/>
              <a:t>agreed</a:t>
            </a:r>
            <a:r>
              <a:rPr lang="sl-SI" dirty="0"/>
              <a:t> </a:t>
            </a:r>
            <a:r>
              <a:rPr lang="sl-SI" dirty="0" err="1"/>
              <a:t>topic</a:t>
            </a:r>
            <a:r>
              <a:rPr lang="sl-SI" dirty="0"/>
              <a:t> area.</a:t>
            </a:r>
          </a:p>
          <a:p>
            <a:r>
              <a:rPr lang="sl-SI" dirty="0" err="1"/>
              <a:t>Send</a:t>
            </a:r>
            <a:r>
              <a:rPr lang="sl-SI" dirty="0"/>
              <a:t> </a:t>
            </a:r>
            <a:r>
              <a:rPr lang="sl-SI" dirty="0" err="1"/>
              <a:t>us</a:t>
            </a:r>
            <a:r>
              <a:rPr lang="sl-SI" dirty="0"/>
              <a:t> </a:t>
            </a:r>
            <a:r>
              <a:rPr lang="sl-SI" dirty="0" err="1"/>
              <a:t>an</a:t>
            </a:r>
            <a:r>
              <a:rPr lang="sl-SI" dirty="0"/>
              <a:t> </a:t>
            </a:r>
            <a:r>
              <a:rPr lang="sl-SI" dirty="0" err="1"/>
              <a:t>email</a:t>
            </a:r>
            <a:r>
              <a:rPr lang="sl-SI" dirty="0"/>
              <a:t> at </a:t>
            </a:r>
            <a:r>
              <a:rPr lang="sl-SI" dirty="0">
                <a:hlinkClick r:id="rId2"/>
              </a:rPr>
              <a:t>knjiznica@pef.uni-lj.si</a:t>
            </a:r>
            <a:r>
              <a:rPr lang="sl-SI" dirty="0"/>
              <a:t> </a:t>
            </a:r>
            <a:r>
              <a:rPr lang="sl-SI" dirty="0" err="1"/>
              <a:t>or</a:t>
            </a:r>
            <a:r>
              <a:rPr lang="sl-SI" dirty="0"/>
              <a:t> </a:t>
            </a:r>
            <a:r>
              <a:rPr lang="sl-SI" dirty="0" err="1"/>
              <a:t>ask</a:t>
            </a:r>
            <a:r>
              <a:rPr lang="sl-SI" dirty="0"/>
              <a:t> at </a:t>
            </a:r>
            <a:r>
              <a:rPr lang="sl-SI" dirty="0" err="1"/>
              <a:t>the</a:t>
            </a:r>
            <a:r>
              <a:rPr lang="sl-SI" dirty="0"/>
              <a:t> </a:t>
            </a:r>
            <a:r>
              <a:rPr lang="sl-SI" dirty="0" err="1"/>
              <a:t>library</a:t>
            </a:r>
            <a:r>
              <a:rPr lang="sl-SI" dirty="0"/>
              <a:t>.</a:t>
            </a:r>
          </a:p>
        </p:txBody>
      </p:sp>
    </p:spTree>
    <p:extLst>
      <p:ext uri="{BB962C8B-B14F-4D97-AF65-F5344CB8AC3E}">
        <p14:creationId xmlns:p14="http://schemas.microsoft.com/office/powerpoint/2010/main" val="554604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600" dirty="0">
                <a:solidFill>
                  <a:srgbClr val="0066FF"/>
                </a:solidFill>
              </a:rPr>
              <a:t>WELCOME TO THE LIBRARY!</a:t>
            </a:r>
          </a:p>
        </p:txBody>
      </p:sp>
      <p:sp>
        <p:nvSpPr>
          <p:cNvPr id="3" name="Označba mesta vsebine 2"/>
          <p:cNvSpPr>
            <a:spLocks noGrp="1"/>
          </p:cNvSpPr>
          <p:nvPr>
            <p:ph idx="1"/>
          </p:nvPr>
        </p:nvSpPr>
        <p:spPr/>
        <p:txBody>
          <a:bodyPr/>
          <a:lstStyle/>
          <a:p>
            <a:r>
              <a:rPr lang="sl-SI" dirty="0" err="1"/>
              <a:t>Books</a:t>
            </a:r>
            <a:r>
              <a:rPr lang="sl-SI" dirty="0"/>
              <a:t> </a:t>
            </a:r>
            <a:r>
              <a:rPr lang="sl-SI" dirty="0" err="1"/>
              <a:t>for</a:t>
            </a:r>
            <a:r>
              <a:rPr lang="sl-SI" dirty="0"/>
              <a:t> </a:t>
            </a:r>
            <a:r>
              <a:rPr lang="sl-SI" dirty="0" err="1"/>
              <a:t>leisure</a:t>
            </a:r>
            <a:r>
              <a:rPr lang="sl-SI" dirty="0"/>
              <a:t> time in </a:t>
            </a:r>
            <a:r>
              <a:rPr lang="sl-SI" dirty="0" err="1"/>
              <a:t>English</a:t>
            </a:r>
            <a:endParaRPr lang="sl-SI" dirty="0"/>
          </a:p>
          <a:p>
            <a:endParaRPr lang="sl-SI" dirty="0"/>
          </a:p>
          <a:p>
            <a:r>
              <a:rPr lang="sl-SI" dirty="0" err="1"/>
              <a:t>Reading</a:t>
            </a:r>
            <a:r>
              <a:rPr lang="sl-SI" dirty="0"/>
              <a:t> </a:t>
            </a:r>
            <a:r>
              <a:rPr lang="sl-SI" dirty="0" err="1"/>
              <a:t>room</a:t>
            </a:r>
            <a:r>
              <a:rPr lang="sl-SI" dirty="0"/>
              <a:t> </a:t>
            </a:r>
            <a:r>
              <a:rPr lang="sl-SI" dirty="0" err="1"/>
              <a:t>for</a:t>
            </a:r>
            <a:r>
              <a:rPr lang="sl-SI" dirty="0"/>
              <a:t> </a:t>
            </a:r>
            <a:r>
              <a:rPr lang="sl-SI" dirty="0" err="1"/>
              <a:t>studying</a:t>
            </a:r>
            <a:endParaRPr lang="sl-SI" dirty="0"/>
          </a:p>
          <a:p>
            <a:endParaRPr lang="sl-SI" dirty="0"/>
          </a:p>
          <a:p>
            <a:r>
              <a:rPr lang="sl-SI" dirty="0" err="1"/>
              <a:t>Print</a:t>
            </a:r>
            <a:r>
              <a:rPr lang="sl-SI" dirty="0"/>
              <a:t> </a:t>
            </a:r>
            <a:r>
              <a:rPr lang="sl-SI" dirty="0" err="1"/>
              <a:t>journals</a:t>
            </a:r>
            <a:r>
              <a:rPr lang="sl-SI" dirty="0"/>
              <a:t> in </a:t>
            </a:r>
            <a:r>
              <a:rPr lang="sl-SI" dirty="0" err="1"/>
              <a:t>English</a:t>
            </a:r>
            <a:endParaRPr lang="sl-SI" dirty="0"/>
          </a:p>
          <a:p>
            <a:endParaRPr lang="sl-SI" dirty="0"/>
          </a:p>
          <a:p>
            <a:r>
              <a:rPr lang="sl-SI" dirty="0" err="1"/>
              <a:t>Friendly</a:t>
            </a:r>
            <a:r>
              <a:rPr lang="sl-SI" dirty="0"/>
              <a:t> </a:t>
            </a:r>
            <a:r>
              <a:rPr lang="sl-SI" dirty="0" err="1"/>
              <a:t>librarians</a:t>
            </a:r>
            <a:r>
              <a:rPr lang="sl-SI" dirty="0"/>
              <a:t> </a:t>
            </a:r>
            <a:r>
              <a:rPr lang="sl-SI" dirty="0">
                <a:sym typeface="Wingdings" panose="05000000000000000000" pitchFamily="2" charset="2"/>
              </a:rPr>
              <a:t></a:t>
            </a:r>
            <a:endParaRPr lang="sl-SI" dirty="0"/>
          </a:p>
        </p:txBody>
      </p:sp>
      <p:pic>
        <p:nvPicPr>
          <p:cNvPr id="1026" name="Picture 2" descr="IMG_20210529_101613"/>
          <p:cNvPicPr>
            <a:picLocks noChangeAspect="1" noChangeArrowheads="1"/>
          </p:cNvPicPr>
          <p:nvPr/>
        </p:nvPicPr>
        <p:blipFill>
          <a:blip r:embed="rId2" cstate="print">
            <a:extLst>
              <a:ext uri="{28A0092B-C50C-407E-A947-70E740481C1C}">
                <a14:useLocalDpi xmlns:a14="http://schemas.microsoft.com/office/drawing/2010/main" val="0"/>
              </a:ext>
            </a:extLst>
          </a:blip>
          <a:srcRect l="1181" t="12123" r="33037" b="18504"/>
          <a:stretch>
            <a:fillRect/>
          </a:stretch>
        </p:blipFill>
        <p:spPr bwMode="auto">
          <a:xfrm>
            <a:off x="4317258" y="4783724"/>
            <a:ext cx="2476229" cy="1911634"/>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392186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About</a:t>
            </a:r>
            <a:r>
              <a:rPr lang="sl-SI" dirty="0"/>
              <a:t> </a:t>
            </a:r>
            <a:r>
              <a:rPr lang="sl-SI" dirty="0" err="1"/>
              <a:t>the</a:t>
            </a:r>
            <a:r>
              <a:rPr lang="sl-SI" dirty="0"/>
              <a:t> </a:t>
            </a:r>
            <a:r>
              <a:rPr lang="sl-SI" dirty="0" err="1"/>
              <a:t>Faculty</a:t>
            </a:r>
            <a:r>
              <a:rPr lang="sl-SI" dirty="0"/>
              <a:t> </a:t>
            </a:r>
            <a:r>
              <a:rPr lang="sl-SI" dirty="0" err="1"/>
              <a:t>of</a:t>
            </a:r>
            <a:r>
              <a:rPr lang="sl-SI" dirty="0"/>
              <a:t> </a:t>
            </a:r>
            <a:r>
              <a:rPr lang="sl-SI" dirty="0" err="1"/>
              <a:t>Education</a:t>
            </a:r>
            <a:endParaRPr lang="sl-SI" dirty="0"/>
          </a:p>
        </p:txBody>
      </p:sp>
      <p:sp>
        <p:nvSpPr>
          <p:cNvPr id="3" name="Ograda vsebine 2"/>
          <p:cNvSpPr>
            <a:spLocks noGrp="1"/>
          </p:cNvSpPr>
          <p:nvPr>
            <p:ph idx="1"/>
          </p:nvPr>
        </p:nvSpPr>
        <p:spPr>
          <a:xfrm>
            <a:off x="457200" y="1600201"/>
            <a:ext cx="8229600" cy="3052936"/>
          </a:xfrm>
        </p:spPr>
        <p:txBody>
          <a:bodyPr/>
          <a:lstStyle/>
          <a:p>
            <a:r>
              <a:rPr lang="sl-SI" dirty="0"/>
              <a:t>App. </a:t>
            </a:r>
            <a:r>
              <a:rPr lang="sl-SI" b="1" dirty="0"/>
              <a:t>2.500 </a:t>
            </a:r>
            <a:r>
              <a:rPr lang="sl-SI" b="1" dirty="0" err="1"/>
              <a:t>students</a:t>
            </a:r>
            <a:endParaRPr lang="sl-SI" b="1" dirty="0"/>
          </a:p>
          <a:p>
            <a:r>
              <a:rPr lang="sl-SI" b="1" dirty="0"/>
              <a:t>193 </a:t>
            </a:r>
            <a:r>
              <a:rPr lang="sl-SI" dirty="0" err="1"/>
              <a:t>staff</a:t>
            </a:r>
            <a:r>
              <a:rPr lang="sl-SI" dirty="0"/>
              <a:t> (143 </a:t>
            </a:r>
            <a:r>
              <a:rPr lang="sl-SI" dirty="0" err="1"/>
              <a:t>teaching</a:t>
            </a:r>
            <a:r>
              <a:rPr lang="sl-SI" dirty="0"/>
              <a:t> </a:t>
            </a:r>
            <a:r>
              <a:rPr lang="sl-SI" dirty="0" err="1"/>
              <a:t>staff</a:t>
            </a:r>
            <a:r>
              <a:rPr lang="sl-SI" dirty="0"/>
              <a:t>, 50 </a:t>
            </a:r>
            <a:r>
              <a:rPr lang="sl-SI" dirty="0" err="1"/>
              <a:t>administration</a:t>
            </a:r>
            <a:r>
              <a:rPr lang="sl-SI" dirty="0"/>
              <a:t>) </a:t>
            </a:r>
          </a:p>
          <a:p>
            <a:r>
              <a:rPr lang="sl-SI" b="1" dirty="0"/>
              <a:t>9</a:t>
            </a:r>
            <a:r>
              <a:rPr lang="sl-SI" dirty="0"/>
              <a:t> </a:t>
            </a:r>
            <a:r>
              <a:rPr lang="sl-SI" dirty="0" err="1"/>
              <a:t>departments</a:t>
            </a:r>
            <a:endParaRPr lang="sl-SI" dirty="0"/>
          </a:p>
        </p:txBody>
      </p:sp>
      <p:pic>
        <p:nvPicPr>
          <p:cNvPr id="27650" name="Picture 2" descr="https://www.pef.uni-lj.si/fileadmin/template/main/header_img_en/fakulteta_spredaj.png"/>
          <p:cNvPicPr>
            <a:picLocks noChangeAspect="1" noChangeArrowheads="1"/>
          </p:cNvPicPr>
          <p:nvPr/>
        </p:nvPicPr>
        <p:blipFill>
          <a:blip r:embed="rId2" cstate="print"/>
          <a:srcRect/>
          <a:stretch>
            <a:fillRect/>
          </a:stretch>
        </p:blipFill>
        <p:spPr bwMode="auto">
          <a:xfrm>
            <a:off x="-3204454" y="3645024"/>
            <a:ext cx="10071981" cy="3212976"/>
          </a:xfrm>
          <a:prstGeom prst="rect">
            <a:avLst/>
          </a:prstGeom>
          <a:noFill/>
        </p:spPr>
      </p:pic>
    </p:spTree>
    <p:extLst>
      <p:ext uri="{BB962C8B-B14F-4D97-AF65-F5344CB8AC3E}">
        <p14:creationId xmlns:p14="http://schemas.microsoft.com/office/powerpoint/2010/main" val="303915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About</a:t>
            </a:r>
            <a:r>
              <a:rPr lang="sl-SI" dirty="0"/>
              <a:t> </a:t>
            </a:r>
            <a:r>
              <a:rPr lang="sl-SI" dirty="0" err="1"/>
              <a:t>the</a:t>
            </a:r>
            <a:r>
              <a:rPr lang="sl-SI" dirty="0"/>
              <a:t> </a:t>
            </a:r>
            <a:r>
              <a:rPr lang="sl-SI" dirty="0" err="1"/>
              <a:t>Faculty</a:t>
            </a:r>
            <a:r>
              <a:rPr lang="sl-SI" dirty="0"/>
              <a:t> </a:t>
            </a:r>
            <a:r>
              <a:rPr lang="sl-SI" dirty="0" err="1"/>
              <a:t>of</a:t>
            </a:r>
            <a:r>
              <a:rPr lang="sl-SI" dirty="0"/>
              <a:t> </a:t>
            </a:r>
            <a:r>
              <a:rPr lang="sl-SI" dirty="0" err="1"/>
              <a:t>Education</a:t>
            </a:r>
            <a:endParaRPr lang="sl-SI" dirty="0"/>
          </a:p>
        </p:txBody>
      </p:sp>
      <p:sp>
        <p:nvSpPr>
          <p:cNvPr id="3" name="Ograda vsebine 2"/>
          <p:cNvSpPr>
            <a:spLocks noGrp="1"/>
          </p:cNvSpPr>
          <p:nvPr>
            <p:ph idx="1"/>
          </p:nvPr>
        </p:nvSpPr>
        <p:spPr/>
        <p:txBody>
          <a:bodyPr>
            <a:normAutofit fontScale="55000" lnSpcReduction="20000"/>
          </a:bodyPr>
          <a:lstStyle/>
          <a:p>
            <a:pPr marL="0" indent="0">
              <a:buNone/>
            </a:pPr>
            <a:r>
              <a:rPr lang="en-US" sz="4400" b="1" dirty="0"/>
              <a:t>Study </a:t>
            </a:r>
            <a:r>
              <a:rPr lang="en-US" sz="4400" b="1" dirty="0" err="1"/>
              <a:t>Programmes</a:t>
            </a:r>
            <a:r>
              <a:rPr lang="en-US" sz="4400" b="1" dirty="0"/>
              <a:t>:</a:t>
            </a:r>
            <a:endParaRPr lang="sl-SI" sz="4400" b="1" dirty="0"/>
          </a:p>
          <a:p>
            <a:pPr marL="0" indent="0">
              <a:buNone/>
            </a:pPr>
            <a:endParaRPr lang="en-US" dirty="0"/>
          </a:p>
          <a:p>
            <a:pPr marL="0" indent="0">
              <a:buNone/>
            </a:pPr>
            <a:r>
              <a:rPr lang="en-US" sz="4400" dirty="0"/>
              <a:t>• 1ST CYCLE (UNDERGRADUATE STUDY PROGRAMMES)</a:t>
            </a:r>
          </a:p>
          <a:p>
            <a:pPr marL="0" indent="0">
              <a:buNone/>
            </a:pPr>
            <a:r>
              <a:rPr lang="en-US" dirty="0"/>
              <a:t>Preschool Education</a:t>
            </a:r>
            <a:r>
              <a:rPr lang="sl-SI" dirty="0"/>
              <a:t>, </a:t>
            </a:r>
            <a:r>
              <a:rPr lang="en-US" dirty="0"/>
              <a:t> Primary Teacher Education</a:t>
            </a:r>
            <a:r>
              <a:rPr lang="sl-SI" dirty="0"/>
              <a:t>, </a:t>
            </a:r>
            <a:r>
              <a:rPr lang="en-US" dirty="0"/>
              <a:t>The Two-Subject Teacher</a:t>
            </a:r>
            <a:r>
              <a:rPr lang="sl-SI" dirty="0"/>
              <a:t>, </a:t>
            </a:r>
            <a:r>
              <a:rPr lang="en-US" dirty="0"/>
              <a:t> Art Pedagogy</a:t>
            </a:r>
            <a:r>
              <a:rPr lang="sl-SI" dirty="0"/>
              <a:t>, </a:t>
            </a:r>
            <a:r>
              <a:rPr lang="en-US" dirty="0"/>
              <a:t>Special and Rehabilitation Pedagogy</a:t>
            </a:r>
            <a:r>
              <a:rPr lang="sl-SI" dirty="0"/>
              <a:t>, </a:t>
            </a:r>
            <a:r>
              <a:rPr lang="en-US" dirty="0"/>
              <a:t>Visually </a:t>
            </a:r>
            <a:r>
              <a:rPr lang="en-US" dirty="0" err="1"/>
              <a:t>Impa</a:t>
            </a:r>
            <a:r>
              <a:rPr lang="sl-SI" dirty="0"/>
              <a:t>i</a:t>
            </a:r>
            <a:r>
              <a:rPr lang="en-US" dirty="0"/>
              <a:t>red Education and the Pedagogy of Specific Learning Difficulties</a:t>
            </a:r>
            <a:r>
              <a:rPr lang="sl-SI" dirty="0"/>
              <a:t>, </a:t>
            </a:r>
            <a:r>
              <a:rPr lang="en-US" dirty="0"/>
              <a:t>Social Pedagogy</a:t>
            </a:r>
          </a:p>
          <a:p>
            <a:pPr marL="0" indent="0">
              <a:buNone/>
            </a:pPr>
            <a:endParaRPr lang="sl-SI" dirty="0"/>
          </a:p>
          <a:p>
            <a:pPr marL="0" indent="0">
              <a:buNone/>
            </a:pPr>
            <a:r>
              <a:rPr lang="en-US" sz="4400" dirty="0"/>
              <a:t>• </a:t>
            </a:r>
            <a:r>
              <a:rPr lang="sl-SI" sz="4400" dirty="0"/>
              <a:t> </a:t>
            </a:r>
            <a:r>
              <a:rPr lang="en-US" sz="4400" dirty="0"/>
              <a:t>2ND CYCLE (MASTER STUDY PROGRAMMES)</a:t>
            </a:r>
          </a:p>
          <a:p>
            <a:pPr marL="0" indent="0">
              <a:buNone/>
            </a:pPr>
            <a:r>
              <a:rPr lang="en-US" dirty="0"/>
              <a:t>Preschool Education</a:t>
            </a:r>
            <a:r>
              <a:rPr lang="sl-SI" dirty="0"/>
              <a:t>, </a:t>
            </a:r>
            <a:r>
              <a:rPr lang="en-US" dirty="0"/>
              <a:t> Primary Teacher Education</a:t>
            </a:r>
            <a:r>
              <a:rPr lang="sl-SI" dirty="0"/>
              <a:t>, </a:t>
            </a:r>
            <a:r>
              <a:rPr lang="en-US" dirty="0">
                <a:solidFill>
                  <a:srgbClr val="FF0000"/>
                </a:solidFill>
              </a:rPr>
              <a:t>Primary Teacher education with English</a:t>
            </a:r>
            <a:r>
              <a:rPr lang="sl-SI" dirty="0">
                <a:solidFill>
                  <a:srgbClr val="FF0000"/>
                </a:solidFill>
              </a:rPr>
              <a:t> </a:t>
            </a:r>
            <a:r>
              <a:rPr lang="en-US" dirty="0" err="1">
                <a:solidFill>
                  <a:srgbClr val="FF0000"/>
                </a:solidFill>
              </a:rPr>
              <a:t>specialisation</a:t>
            </a:r>
            <a:r>
              <a:rPr lang="sl-SI" dirty="0"/>
              <a:t>, </a:t>
            </a:r>
            <a:r>
              <a:rPr lang="en-US" dirty="0"/>
              <a:t>Subject Teacher Education</a:t>
            </a:r>
            <a:r>
              <a:rPr lang="sl-SI" dirty="0"/>
              <a:t>, </a:t>
            </a:r>
            <a:r>
              <a:rPr lang="en-US" dirty="0"/>
              <a:t>Art Pedagogy</a:t>
            </a:r>
            <a:r>
              <a:rPr lang="sl-SI" dirty="0"/>
              <a:t>, </a:t>
            </a:r>
            <a:r>
              <a:rPr lang="en-US" dirty="0"/>
              <a:t>Special and Rehabilitation Pedagogy</a:t>
            </a:r>
            <a:r>
              <a:rPr lang="sl-SI" dirty="0"/>
              <a:t>, </a:t>
            </a:r>
            <a:r>
              <a:rPr lang="en-US" dirty="0"/>
              <a:t>Speech and Language Therapy</a:t>
            </a:r>
            <a:r>
              <a:rPr lang="sl-SI" dirty="0"/>
              <a:t>, </a:t>
            </a:r>
            <a:r>
              <a:rPr lang="en-US" dirty="0"/>
              <a:t>Social Pedagogy</a:t>
            </a:r>
            <a:r>
              <a:rPr lang="sl-SI" dirty="0"/>
              <a:t>, </a:t>
            </a:r>
            <a:r>
              <a:rPr lang="en-US" dirty="0"/>
              <a:t>Supervision, Personal and </a:t>
            </a:r>
            <a:r>
              <a:rPr lang="en-US" dirty="0" err="1"/>
              <a:t>Organisational</a:t>
            </a:r>
            <a:r>
              <a:rPr lang="sl-SI" dirty="0"/>
              <a:t> </a:t>
            </a:r>
            <a:r>
              <a:rPr lang="en-US" dirty="0"/>
              <a:t>Counselling</a:t>
            </a:r>
            <a:r>
              <a:rPr lang="sl-SI" dirty="0"/>
              <a:t>, </a:t>
            </a:r>
            <a:r>
              <a:rPr lang="en-US" dirty="0"/>
              <a:t>Cognitive Science (Joint Degree)</a:t>
            </a:r>
            <a:r>
              <a:rPr lang="sl-SI" dirty="0"/>
              <a:t>, </a:t>
            </a:r>
            <a:r>
              <a:rPr lang="en-US" dirty="0"/>
              <a:t>Arts Therapy</a:t>
            </a:r>
            <a:r>
              <a:rPr lang="sl-SI" dirty="0"/>
              <a:t>, </a:t>
            </a:r>
            <a:r>
              <a:rPr lang="en-US" dirty="0"/>
              <a:t> Museum Education</a:t>
            </a:r>
            <a:r>
              <a:rPr lang="sl-SI" dirty="0"/>
              <a:t>, </a:t>
            </a:r>
            <a:r>
              <a:rPr lang="en-US" dirty="0">
                <a:solidFill>
                  <a:srgbClr val="FF0000"/>
                </a:solidFill>
              </a:rPr>
              <a:t>Educational Policies</a:t>
            </a:r>
            <a:endParaRPr lang="sl-SI" dirty="0">
              <a:solidFill>
                <a:srgbClr val="FF0000"/>
              </a:solidFill>
            </a:endParaRPr>
          </a:p>
          <a:p>
            <a:pPr marL="0" indent="0">
              <a:buNone/>
            </a:pPr>
            <a:endParaRPr lang="en-US" dirty="0"/>
          </a:p>
          <a:p>
            <a:pPr marL="0" indent="0">
              <a:buNone/>
            </a:pPr>
            <a:r>
              <a:rPr lang="en-US" sz="4400" dirty="0"/>
              <a:t>• 3RD CYCLE (DOCTORAL STUDY PROGRAMME)</a:t>
            </a:r>
          </a:p>
          <a:p>
            <a:pPr marL="0" indent="0">
              <a:buNone/>
            </a:pPr>
            <a:r>
              <a:rPr lang="en-US" dirty="0">
                <a:solidFill>
                  <a:srgbClr val="FF0000"/>
                </a:solidFill>
              </a:rPr>
              <a:t>Teacher Education and Educational Science</a:t>
            </a:r>
            <a:endParaRPr lang="sl-SI" dirty="0">
              <a:solidFill>
                <a:srgbClr val="FF0000"/>
              </a:solidFill>
            </a:endParaRPr>
          </a:p>
        </p:txBody>
      </p:sp>
    </p:spTree>
    <p:extLst>
      <p:ext uri="{BB962C8B-B14F-4D97-AF65-F5344CB8AC3E}">
        <p14:creationId xmlns:p14="http://schemas.microsoft.com/office/powerpoint/2010/main" val="265466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Office </a:t>
            </a:r>
            <a:r>
              <a:rPr lang="sl-SI" dirty="0" err="1"/>
              <a:t>for</a:t>
            </a:r>
            <a:r>
              <a:rPr lang="sl-SI" dirty="0"/>
              <a:t> </a:t>
            </a:r>
            <a:r>
              <a:rPr lang="sl-SI" dirty="0" err="1"/>
              <a:t>International</a:t>
            </a:r>
            <a:r>
              <a:rPr lang="sl-SI" dirty="0"/>
              <a:t> </a:t>
            </a:r>
            <a:r>
              <a:rPr lang="sl-SI" dirty="0" err="1"/>
              <a:t>Co</a:t>
            </a:r>
            <a:r>
              <a:rPr lang="sl-SI" dirty="0"/>
              <a:t>-</a:t>
            </a:r>
            <a:r>
              <a:rPr lang="sl-SI" dirty="0" err="1"/>
              <a:t>operation</a:t>
            </a:r>
            <a:endParaRPr lang="sl-SI" dirty="0"/>
          </a:p>
        </p:txBody>
      </p:sp>
      <p:sp>
        <p:nvSpPr>
          <p:cNvPr id="3" name="Ograda vsebine 2"/>
          <p:cNvSpPr>
            <a:spLocks noGrp="1"/>
          </p:cNvSpPr>
          <p:nvPr>
            <p:ph idx="1"/>
          </p:nvPr>
        </p:nvSpPr>
        <p:spPr/>
        <p:txBody>
          <a:bodyPr>
            <a:normAutofit fontScale="77500" lnSpcReduction="20000"/>
          </a:bodyPr>
          <a:lstStyle/>
          <a:p>
            <a:pPr marL="0" indent="0" algn="ctr">
              <a:buNone/>
            </a:pPr>
            <a:r>
              <a:rPr lang="sl-SI" b="1" dirty="0"/>
              <a:t>R</a:t>
            </a:r>
            <a:r>
              <a:rPr lang="en-US" b="1" dirty="0" err="1"/>
              <a:t>oom</a:t>
            </a:r>
            <a:r>
              <a:rPr lang="en-US" b="1" dirty="0"/>
              <a:t> </a:t>
            </a:r>
            <a:r>
              <a:rPr lang="sl-SI" b="1" dirty="0"/>
              <a:t>034</a:t>
            </a:r>
            <a:endParaRPr lang="en-US" b="1" dirty="0"/>
          </a:p>
          <a:p>
            <a:pPr marL="0" indent="0" algn="ctr">
              <a:buNone/>
            </a:pPr>
            <a:r>
              <a:rPr lang="en-US" dirty="0"/>
              <a:t>Tel: +386 1 5892 34</a:t>
            </a:r>
            <a:r>
              <a:rPr lang="sl-SI" dirty="0"/>
              <a:t>6</a:t>
            </a:r>
            <a:endParaRPr lang="en-US" dirty="0"/>
          </a:p>
          <a:p>
            <a:pPr marL="0" indent="0" algn="ctr">
              <a:buNone/>
            </a:pPr>
            <a:r>
              <a:rPr lang="en-US" dirty="0"/>
              <a:t>Fa</a:t>
            </a:r>
            <a:r>
              <a:rPr lang="sl-SI" dirty="0"/>
              <a:t>x</a:t>
            </a:r>
            <a:r>
              <a:rPr lang="en-US" dirty="0"/>
              <a:t>: +386 1 5892 233</a:t>
            </a:r>
          </a:p>
          <a:p>
            <a:pPr marL="0" indent="0" algn="ctr">
              <a:buNone/>
            </a:pPr>
            <a:r>
              <a:rPr lang="en-US" dirty="0"/>
              <a:t>E-mail: </a:t>
            </a:r>
            <a:r>
              <a:rPr lang="sl-SI" dirty="0" err="1">
                <a:hlinkClick r:id="rId2"/>
              </a:rPr>
              <a:t>international</a:t>
            </a:r>
            <a:r>
              <a:rPr lang="en-US" dirty="0">
                <a:hlinkClick r:id="rId2"/>
              </a:rPr>
              <a:t>@pef.uni-lj.si</a:t>
            </a:r>
            <a:r>
              <a:rPr lang="sl-SI" dirty="0"/>
              <a:t> </a:t>
            </a:r>
            <a:endParaRPr lang="en-US" dirty="0"/>
          </a:p>
          <a:p>
            <a:pPr marL="0" indent="0" algn="ctr">
              <a:buNone/>
            </a:pPr>
            <a:endParaRPr lang="en-US" dirty="0"/>
          </a:p>
          <a:p>
            <a:pPr marL="0" indent="0" algn="ctr">
              <a:buNone/>
            </a:pPr>
            <a:r>
              <a:rPr lang="en-US" i="1" dirty="0"/>
              <a:t>Opening hours:</a:t>
            </a:r>
            <a:r>
              <a:rPr lang="en-US" dirty="0"/>
              <a:t> </a:t>
            </a:r>
          </a:p>
          <a:p>
            <a:pPr marL="0" indent="0" algn="ctr">
              <a:buNone/>
            </a:pPr>
            <a:r>
              <a:rPr lang="en-US" dirty="0"/>
              <a:t>Monday and Friday</a:t>
            </a:r>
            <a:r>
              <a:rPr lang="sl-SI" dirty="0"/>
              <a:t> </a:t>
            </a:r>
            <a:r>
              <a:rPr lang="en-US" dirty="0"/>
              <a:t>8:30 - 11:30 </a:t>
            </a:r>
          </a:p>
          <a:p>
            <a:pPr marL="0" indent="0" algn="ctr">
              <a:buNone/>
            </a:pPr>
            <a:r>
              <a:rPr lang="en-US" dirty="0"/>
              <a:t>Wednesday 12:30 - 15:30</a:t>
            </a:r>
          </a:p>
          <a:p>
            <a:pPr marL="0" indent="0" algn="ctr">
              <a:buNone/>
            </a:pPr>
            <a:endParaRPr lang="en-US" dirty="0"/>
          </a:p>
          <a:p>
            <a:pPr marL="0" indent="0" algn="ctr">
              <a:buNone/>
            </a:pPr>
            <a:r>
              <a:rPr lang="en-US" dirty="0"/>
              <a:t>Igor Repac</a:t>
            </a:r>
            <a:endParaRPr lang="sl-SI" dirty="0"/>
          </a:p>
          <a:p>
            <a:pPr marL="0" indent="0" algn="ctr">
              <a:buNone/>
            </a:pPr>
            <a:r>
              <a:rPr lang="sl-SI" dirty="0"/>
              <a:t>Robert Gracar</a:t>
            </a:r>
          </a:p>
        </p:txBody>
      </p:sp>
    </p:spTree>
    <p:extLst>
      <p:ext uri="{BB962C8B-B14F-4D97-AF65-F5344CB8AC3E}">
        <p14:creationId xmlns:p14="http://schemas.microsoft.com/office/powerpoint/2010/main" val="2976444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Practical</a:t>
            </a:r>
            <a:r>
              <a:rPr lang="sl-SI" dirty="0"/>
              <a:t> </a:t>
            </a:r>
            <a:r>
              <a:rPr lang="sl-SI" dirty="0" err="1"/>
              <a:t>Information</a:t>
            </a:r>
            <a:endParaRPr lang="en-GB" dirty="0"/>
          </a:p>
        </p:txBody>
      </p:sp>
      <p:sp>
        <p:nvSpPr>
          <p:cNvPr id="3" name="Označba mesta vsebine 2"/>
          <p:cNvSpPr>
            <a:spLocks noGrp="1"/>
          </p:cNvSpPr>
          <p:nvPr>
            <p:ph idx="1"/>
          </p:nvPr>
        </p:nvSpPr>
        <p:spPr/>
        <p:txBody>
          <a:bodyPr/>
          <a:lstStyle/>
          <a:p>
            <a:pPr marL="0" indent="0">
              <a:buNone/>
            </a:pPr>
            <a:r>
              <a:rPr lang="en-GB" dirty="0"/>
              <a:t>WELCOME MEETING FOR FOREIGN STUDENTS (</a:t>
            </a:r>
            <a:r>
              <a:rPr lang="sl-SI" dirty="0"/>
              <a:t>15</a:t>
            </a:r>
            <a:r>
              <a:rPr lang="en-GB" dirty="0"/>
              <a:t> </a:t>
            </a:r>
            <a:r>
              <a:rPr lang="sl-SI" dirty="0"/>
              <a:t>September</a:t>
            </a:r>
            <a:r>
              <a:rPr lang="en-GB" dirty="0"/>
              <a:t> 2022) - recording of the zoom welcome meeting with practical information on residence permit, student meals, </a:t>
            </a:r>
            <a:r>
              <a:rPr lang="en-GB" dirty="0" err="1"/>
              <a:t>urbana</a:t>
            </a:r>
            <a:r>
              <a:rPr lang="en-GB" dirty="0"/>
              <a:t> card ....</a:t>
            </a:r>
            <a:endParaRPr lang="sl-SI" dirty="0"/>
          </a:p>
          <a:p>
            <a:pPr marL="0" indent="0">
              <a:buNone/>
            </a:pPr>
            <a:r>
              <a:rPr lang="en-GB" dirty="0">
                <a:hlinkClick r:id="rId2"/>
              </a:rPr>
              <a:t>https://www.uni-lj.si/study/news/reception/</a:t>
            </a:r>
            <a:r>
              <a:rPr lang="sl-SI" dirty="0"/>
              <a:t> </a:t>
            </a:r>
            <a:endParaRPr lang="en-GB" dirty="0"/>
          </a:p>
        </p:txBody>
      </p:sp>
    </p:spTree>
    <p:extLst>
      <p:ext uri="{BB962C8B-B14F-4D97-AF65-F5344CB8AC3E}">
        <p14:creationId xmlns:p14="http://schemas.microsoft.com/office/powerpoint/2010/main" val="3644265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251520" y="1340768"/>
            <a:ext cx="8385000" cy="3611100"/>
          </a:xfrm>
          <a:prstGeom prst="rect">
            <a:avLst/>
          </a:prstGeom>
        </p:spPr>
        <p:txBody>
          <a:bodyPr spcFirstLastPara="1" vert="horz" wrap="square" lIns="91425" tIns="91425" rIns="91425" bIns="91425" rtlCol="0" anchor="t" anchorCtr="0">
            <a:noAutofit/>
          </a:bodyPr>
          <a:lstStyle/>
          <a:p>
            <a:r>
              <a:rPr lang="en-GB" sz="1800" dirty="0">
                <a:effectLst/>
                <a:latin typeface="Garamond" panose="02020404030301010803" pitchFamily="18" charset="0"/>
                <a:ea typeface="Calibri" panose="020F0502020204030204" pitchFamily="34" charset="0"/>
              </a:rPr>
              <a:t>If you are staying in Slovenia for more than 3 month you have to apply for the First Residence Permit (and report your temporary address if you are staying in a private flat) as soon as possible after the arrival.</a:t>
            </a:r>
            <a:endParaRPr lang="sl-SI" sz="1800" dirty="0">
              <a:effectLst/>
              <a:latin typeface="Garamond" panose="02020404030301010803" pitchFamily="18" charset="0"/>
              <a:ea typeface="Calibri" panose="020F0502020204030204" pitchFamily="34" charset="0"/>
            </a:endParaRPr>
          </a:p>
          <a:p>
            <a:r>
              <a:rPr lang="en-GB" sz="1800" dirty="0">
                <a:effectLst/>
                <a:latin typeface="Garamond" panose="02020404030301010803" pitchFamily="18" charset="0"/>
                <a:ea typeface="Calibri" panose="020F0502020204030204" pitchFamily="34" charset="0"/>
              </a:rPr>
              <a:t>You should go to the </a:t>
            </a:r>
            <a:r>
              <a:rPr lang="sl-SI" sz="1800" dirty="0" err="1">
                <a:effectLst/>
                <a:highlight>
                  <a:srgbClr val="FFFF00"/>
                </a:highlight>
                <a:latin typeface="Garamond" panose="02020404030301010803" pitchFamily="18" charset="0"/>
                <a:ea typeface="Calibri" panose="020F0502020204030204" pitchFamily="34" charset="0"/>
              </a:rPr>
              <a:t>Administration</a:t>
            </a:r>
            <a:r>
              <a:rPr lang="sl-SI" sz="1800" dirty="0">
                <a:effectLst/>
                <a:highlight>
                  <a:srgbClr val="FFFF00"/>
                </a:highlight>
                <a:latin typeface="Garamond" panose="02020404030301010803" pitchFamily="18" charset="0"/>
                <a:ea typeface="Calibri" panose="020F0502020204030204" pitchFamily="34" charset="0"/>
              </a:rPr>
              <a:t> </a:t>
            </a:r>
            <a:r>
              <a:rPr lang="sl-SI" sz="1800" dirty="0" err="1">
                <a:effectLst/>
                <a:highlight>
                  <a:srgbClr val="FFFF00"/>
                </a:highlight>
                <a:latin typeface="Garamond" panose="02020404030301010803" pitchFamily="18" charset="0"/>
                <a:ea typeface="Calibri" panose="020F0502020204030204" pitchFamily="34" charset="0"/>
              </a:rPr>
              <a:t>Unit</a:t>
            </a:r>
            <a:r>
              <a:rPr lang="sl-SI" sz="1800" dirty="0">
                <a:effectLst/>
                <a:highlight>
                  <a:srgbClr val="FFFF00"/>
                </a:highlight>
                <a:latin typeface="Garamond" panose="02020404030301010803" pitchFamily="18" charset="0"/>
                <a:ea typeface="Calibri" panose="020F0502020204030204" pitchFamily="34" charset="0"/>
              </a:rPr>
              <a:t> (Upravna enota), Tobačna ulica n. 5</a:t>
            </a:r>
            <a:r>
              <a:rPr lang="sl-SI" sz="1800" dirty="0">
                <a:effectLst/>
                <a:latin typeface="Garamond" panose="02020404030301010803" pitchFamily="18" charset="0"/>
                <a:ea typeface="Calibri" panose="020F0502020204030204" pitchFamily="34" charset="0"/>
              </a:rPr>
              <a:t>, 1000 Ljubljana</a:t>
            </a:r>
            <a:r>
              <a:rPr lang="sl-SI" sz="1800" dirty="0">
                <a:solidFill>
                  <a:srgbClr val="000000"/>
                </a:solidFill>
                <a:effectLst/>
                <a:latin typeface="Garamond" panose="02020404030301010803" pitchFamily="18" charset="0"/>
                <a:ea typeface="Calibri" panose="020F0502020204030204" pitchFamily="34" charset="0"/>
              </a:rPr>
              <a:t>.</a:t>
            </a:r>
            <a:r>
              <a:rPr lang="sl-SI" sz="1800" dirty="0">
                <a:effectLst/>
                <a:latin typeface="Garamond" panose="02020404030301010803" pitchFamily="18" charset="0"/>
                <a:ea typeface="Calibri" panose="020F0502020204030204" pitchFamily="34" charset="0"/>
              </a:rPr>
              <a:t> </a:t>
            </a:r>
            <a:r>
              <a:rPr lang="sr-Latn-ME" sz="1800" dirty="0">
                <a:solidFill>
                  <a:srgbClr val="333333"/>
                </a:solidFill>
                <a:effectLst/>
                <a:latin typeface="Garamond" panose="02020404030301010803" pitchFamily="18" charset="0"/>
                <a:ea typeface="Calibri" panose="020F0502020204030204" pitchFamily="34" charset="0"/>
              </a:rPr>
              <a:t>A special reception desk for exchange students will be open from</a:t>
            </a:r>
            <a:r>
              <a:rPr lang="sr-Latn-ME" sz="1800" b="1" dirty="0">
                <a:solidFill>
                  <a:srgbClr val="333333"/>
                </a:solidFill>
                <a:effectLst/>
                <a:latin typeface="Garamond" panose="02020404030301010803" pitchFamily="18" charset="0"/>
                <a:ea typeface="Calibri" panose="020F0502020204030204" pitchFamily="34" charset="0"/>
              </a:rPr>
              <a:t> </a:t>
            </a:r>
            <a:r>
              <a:rPr lang="sr-Latn-ME" sz="1800" b="1" dirty="0">
                <a:solidFill>
                  <a:srgbClr val="E12A26"/>
                </a:solidFill>
                <a:effectLst/>
                <a:latin typeface="Garamond" panose="02020404030301010803" pitchFamily="18" charset="0"/>
                <a:ea typeface="Calibri" panose="020F0502020204030204" pitchFamily="34" charset="0"/>
              </a:rPr>
              <a:t>9 February 2023 to 28 February 2023 between 8.00 am and 2.30 pm (Fridays form 8 am – 12.30pm).</a:t>
            </a:r>
            <a:r>
              <a:rPr lang="sr-Latn-ME" sz="1800" dirty="0">
                <a:solidFill>
                  <a:srgbClr val="000000"/>
                </a:solidFill>
                <a:effectLst/>
                <a:latin typeface="Garamond" panose="02020404030301010803" pitchFamily="18" charset="0"/>
                <a:ea typeface="Calibri" panose="020F0502020204030204" pitchFamily="34" charset="0"/>
              </a:rPr>
              <a:t> </a:t>
            </a:r>
            <a:r>
              <a:rPr lang="sr-Latn-ME" sz="1800" dirty="0">
                <a:solidFill>
                  <a:srgbClr val="333333"/>
                </a:solidFill>
                <a:effectLst/>
                <a:latin typeface="Garamond" panose="02020404030301010803" pitchFamily="18" charset="0"/>
                <a:ea typeface="Calibri" panose="020F0502020204030204" pitchFamily="34" charset="0"/>
              </a:rPr>
              <a:t>Please report to the security officer at the </a:t>
            </a:r>
            <a:r>
              <a:rPr lang="sr-Latn-ME" sz="1800" b="1" dirty="0">
                <a:solidFill>
                  <a:srgbClr val="E12A26"/>
                </a:solidFill>
                <a:effectLst/>
                <a:latin typeface="Garamond" panose="02020404030301010803" pitchFamily="18" charset="0"/>
                <a:ea typeface="Calibri" panose="020F0502020204030204" pitchFamily="34" charset="0"/>
              </a:rPr>
              <a:t>MAIN ENTRANCE</a:t>
            </a:r>
            <a:r>
              <a:rPr lang="sr-Latn-ME" sz="1800" dirty="0">
                <a:solidFill>
                  <a:srgbClr val="333333"/>
                </a:solidFill>
                <a:effectLst/>
                <a:latin typeface="Garamond" panose="02020404030301010803" pitchFamily="18" charset="0"/>
                <a:ea typeface="Calibri" panose="020F0502020204030204" pitchFamily="34" charset="0"/>
              </a:rPr>
              <a:t> at </a:t>
            </a:r>
            <a:r>
              <a:rPr lang="sr-Latn-ME" sz="1800" b="1" dirty="0">
                <a:solidFill>
                  <a:srgbClr val="E12A26"/>
                </a:solidFill>
                <a:effectLst/>
                <a:latin typeface="Garamond" panose="02020404030301010803" pitchFamily="18" charset="0"/>
                <a:ea typeface="Calibri" panose="020F0502020204030204" pitchFamily="34" charset="0"/>
              </a:rPr>
              <a:t>TOBAČNA ULICA 5</a:t>
            </a:r>
            <a:r>
              <a:rPr lang="sr-Latn-ME" sz="1800" dirty="0">
                <a:solidFill>
                  <a:srgbClr val="333333"/>
                </a:solidFill>
                <a:effectLst/>
                <a:latin typeface="Garamond" panose="02020404030301010803" pitchFamily="18" charset="0"/>
                <a:ea typeface="Calibri" panose="020F0502020204030204" pitchFamily="34" charset="0"/>
              </a:rPr>
              <a:t> and prepare all the relevant documentation required for the issue of the temporary residence permit. In case there are too many students and you don't get your turn, you will be asked to visit the Administrative office on another day. </a:t>
            </a:r>
            <a:endParaRPr lang="sl-SI" sz="1800" dirty="0">
              <a:effectLst/>
              <a:latin typeface="Garamond" panose="02020404030301010803" pitchFamily="18" charset="0"/>
              <a:ea typeface="Calibri" panose="020F0502020204030204" pitchFamily="34" charset="0"/>
            </a:endParaRPr>
          </a:p>
          <a:p>
            <a:r>
              <a:rPr lang="sr-Latn-ME" sz="1800" dirty="0">
                <a:solidFill>
                  <a:srgbClr val="333333"/>
                </a:solidFill>
                <a:effectLst/>
                <a:latin typeface="Garamond" panose="02020404030301010803" pitchFamily="18" charset="0"/>
                <a:ea typeface="Calibri" panose="020F0502020204030204" pitchFamily="34" charset="0"/>
              </a:rPr>
              <a:t>You can also apply out of these days within 90 days after your arrival to Ljubljana, at the regular time and place of the office for foreigners, Tobačna 5.</a:t>
            </a:r>
          </a:p>
          <a:p>
            <a:r>
              <a:rPr lang="sr-Latn-ME" sz="2800" b="1" i="1" u="sng" dirty="0">
                <a:solidFill>
                  <a:srgbClr val="333333"/>
                </a:solidFill>
                <a:latin typeface="Garamond" panose="02020404030301010803" pitchFamily="18" charset="0"/>
                <a:ea typeface="Calibri" panose="020F0502020204030204" pitchFamily="34" charset="0"/>
              </a:rPr>
              <a:t>See the email instructions (sent on February 7) &gt;&gt;</a:t>
            </a:r>
            <a:endParaRPr lang="sl-SI" sz="2800" b="1" i="1" u="sng" dirty="0">
              <a:effectLst/>
              <a:latin typeface="Garamond" panose="02020404030301010803" pitchFamily="18" charset="0"/>
              <a:ea typeface="Calibri" panose="020F0502020204030204" pitchFamily="34" charset="0"/>
            </a:endParaRPr>
          </a:p>
          <a:p>
            <a:pPr marL="133350" indent="0">
              <a:buNone/>
              <a:defRPr/>
            </a:pPr>
            <a:endParaRPr lang="sl-SI" altLang="en-US" sz="1600" b="1" dirty="0">
              <a:latin typeface="Garamond" panose="02020404030301010803" pitchFamily="18" charset="0"/>
            </a:endParaRPr>
          </a:p>
        </p:txBody>
      </p:sp>
      <p:sp>
        <p:nvSpPr>
          <p:cNvPr id="61" name="Shape 61"/>
          <p:cNvSpPr txBox="1">
            <a:spLocks noGrp="1"/>
          </p:cNvSpPr>
          <p:nvPr>
            <p:ph type="title"/>
          </p:nvPr>
        </p:nvSpPr>
        <p:spPr>
          <a:xfrm>
            <a:off x="370650" y="260648"/>
            <a:ext cx="8385000" cy="728700"/>
          </a:xfrm>
          <a:prstGeom prst="rect">
            <a:avLst/>
          </a:prstGeom>
        </p:spPr>
        <p:txBody>
          <a:bodyPr spcFirstLastPara="1" vert="horz" wrap="square" lIns="91425" tIns="91425" rIns="91425" bIns="91425" rtlCol="0" anchor="t" anchorCtr="0">
            <a:noAutofit/>
          </a:bodyPr>
          <a:lstStyle/>
          <a:p>
            <a:pPr>
              <a:buClr>
                <a:schemeClr val="dk1"/>
              </a:buClr>
              <a:buSzPts val="1100"/>
            </a:pPr>
            <a:r>
              <a:rPr lang="sl-SI" sz="3600" b="1" dirty="0">
                <a:solidFill>
                  <a:srgbClr val="0070C0"/>
                </a:solidFill>
                <a:latin typeface="Garamond" panose="02020404030301010803" pitchFamily="18" charset="0"/>
              </a:rPr>
              <a:t>First </a:t>
            </a:r>
            <a:r>
              <a:rPr lang="sl-SI" sz="3600" b="1" dirty="0" err="1">
                <a:solidFill>
                  <a:srgbClr val="0070C0"/>
                </a:solidFill>
                <a:latin typeface="Garamond" panose="02020404030301010803" pitchFamily="18" charset="0"/>
              </a:rPr>
              <a:t>Residence</a:t>
            </a:r>
            <a:r>
              <a:rPr lang="sl-SI" sz="3600" b="1" dirty="0">
                <a:solidFill>
                  <a:srgbClr val="0070C0"/>
                </a:solidFill>
                <a:latin typeface="Garamond" panose="02020404030301010803" pitchFamily="18" charset="0"/>
              </a:rPr>
              <a:t> </a:t>
            </a:r>
            <a:r>
              <a:rPr lang="sl-SI" sz="3600" b="1" dirty="0" err="1">
                <a:solidFill>
                  <a:srgbClr val="0070C0"/>
                </a:solidFill>
                <a:latin typeface="Garamond" panose="02020404030301010803" pitchFamily="18" charset="0"/>
              </a:rPr>
              <a:t>Permit</a:t>
            </a:r>
            <a:r>
              <a:rPr lang="sl-SI" sz="3600" b="1" dirty="0">
                <a:solidFill>
                  <a:srgbClr val="0070C0"/>
                </a:solidFill>
                <a:latin typeface="Garamond" panose="02020404030301010803" pitchFamily="18" charset="0"/>
              </a:rPr>
              <a:t>:</a:t>
            </a:r>
            <a:endParaRPr sz="3600" b="1" dirty="0">
              <a:solidFill>
                <a:srgbClr val="0070C0"/>
              </a:solidFill>
              <a:latin typeface="Garamond" panose="02020404030301010803" pitchFamily="18" charset="0"/>
            </a:endParaRPr>
          </a:p>
          <a:p>
            <a:endParaRPr dirty="0">
              <a:latin typeface="Garamond" panose="02020404030301010803" pitchFamily="18" charset="0"/>
            </a:endParaRPr>
          </a:p>
        </p:txBody>
      </p:sp>
    </p:spTree>
    <p:extLst>
      <p:ext uri="{BB962C8B-B14F-4D97-AF65-F5344CB8AC3E}">
        <p14:creationId xmlns:p14="http://schemas.microsoft.com/office/powerpoint/2010/main" val="3137669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p:cNvSpPr>
            <a:spLocks noGrp="1"/>
          </p:cNvSpPr>
          <p:nvPr>
            <p:ph type="body" idx="1"/>
          </p:nvPr>
        </p:nvSpPr>
        <p:spPr/>
        <p:txBody>
          <a:bodyPr>
            <a:normAutofit fontScale="92500" lnSpcReduction="10000"/>
          </a:bodyPr>
          <a:lstStyle/>
          <a:p>
            <a:pPr marL="133350" indent="0">
              <a:buNone/>
            </a:pPr>
            <a:r>
              <a:rPr lang="en-GB" sz="1800" dirty="0">
                <a:effectLst/>
                <a:latin typeface="Garamond" panose="02020404030301010803" pitchFamily="18" charset="0"/>
                <a:ea typeface="Calibri" panose="020F0502020204030204" pitchFamily="34" charset="0"/>
              </a:rPr>
              <a:t>1. You need your mobile phone with mobile data or Slovene SIM card. (Free SIM cards </a:t>
            </a:r>
            <a:r>
              <a:rPr lang="en-GB" sz="1800" dirty="0">
                <a:solidFill>
                  <a:srgbClr val="000000"/>
                </a:solidFill>
                <a:effectLst/>
                <a:latin typeface="Garamond" panose="02020404030301010803" pitchFamily="18" charset="0"/>
                <a:ea typeface="Calibri" panose="020F0502020204030204" pitchFamily="34" charset="0"/>
              </a:rPr>
              <a:t>should also be</a:t>
            </a:r>
            <a:r>
              <a:rPr lang="en-GB" sz="1800" dirty="0">
                <a:effectLst/>
                <a:latin typeface="Garamond" panose="02020404030301010803" pitchFamily="18" charset="0"/>
                <a:ea typeface="Calibri" panose="020F0502020204030204" pitchFamily="34" charset="0"/>
              </a:rPr>
              <a:t> available at the Student Organization of the University – </a:t>
            </a:r>
            <a:r>
              <a:rPr lang="en-GB" sz="1800" dirty="0" err="1">
                <a:effectLst/>
                <a:latin typeface="Garamond" panose="02020404030301010803" pitchFamily="18" charset="0"/>
                <a:ea typeface="Calibri" panose="020F0502020204030204" pitchFamily="34" charset="0"/>
              </a:rPr>
              <a:t>ŠOU</a:t>
            </a:r>
            <a:r>
              <a:rPr lang="sl-SI" sz="1800" dirty="0">
                <a:effectLst/>
                <a:latin typeface="Garamond" panose="02020404030301010803" pitchFamily="18" charset="0"/>
                <a:ea typeface="Calibri" panose="020F0502020204030204" pitchFamily="34" charset="0"/>
              </a:rPr>
              <a:t>,</a:t>
            </a:r>
            <a:r>
              <a:rPr lang="en-GB" sz="1800" dirty="0">
                <a:effectLst/>
                <a:latin typeface="Garamond" panose="02020404030301010803" pitchFamily="18" charset="0"/>
                <a:ea typeface="Calibri" panose="020F0502020204030204" pitchFamily="34" charset="0"/>
              </a:rPr>
              <a:t> </a:t>
            </a:r>
            <a:r>
              <a:rPr lang="en-GB" sz="1800" dirty="0" err="1">
                <a:solidFill>
                  <a:srgbClr val="000000"/>
                </a:solidFill>
                <a:effectLst/>
                <a:latin typeface="Garamond" panose="02020404030301010803" pitchFamily="18" charset="0"/>
                <a:ea typeface="Calibri" panose="020F0502020204030204" pitchFamily="34" charset="0"/>
              </a:rPr>
              <a:t>Pivovarniška</a:t>
            </a:r>
            <a:r>
              <a:rPr lang="sl-SI" dirty="0">
                <a:solidFill>
                  <a:srgbClr val="000000"/>
                </a:solidFill>
                <a:latin typeface="Garamond" panose="02020404030301010803" pitchFamily="18" charset="0"/>
                <a:ea typeface="Calibri" panose="020F0502020204030204" pitchFamily="34" charset="0"/>
              </a:rPr>
              <a:t> </a:t>
            </a:r>
            <a:r>
              <a:rPr lang="en-GB" sz="1800" dirty="0">
                <a:solidFill>
                  <a:srgbClr val="000000"/>
                </a:solidFill>
                <a:effectLst/>
                <a:latin typeface="Garamond" panose="02020404030301010803" pitchFamily="18" charset="0"/>
                <a:ea typeface="Calibri" panose="020F0502020204030204" pitchFamily="34" charset="0"/>
              </a:rPr>
              <a:t>6, </a:t>
            </a:r>
            <a:r>
              <a:rPr lang="en-GB" sz="1800" dirty="0" err="1">
                <a:solidFill>
                  <a:srgbClr val="000000"/>
                </a:solidFill>
                <a:effectLst/>
                <a:latin typeface="Garamond" panose="02020404030301010803" pitchFamily="18" charset="0"/>
                <a:ea typeface="Calibri" panose="020F0502020204030204" pitchFamily="34" charset="0"/>
              </a:rPr>
              <a:t>Kampus</a:t>
            </a:r>
            <a:r>
              <a:rPr lang="en-GB" sz="1800" dirty="0">
                <a:solidFill>
                  <a:srgbClr val="000000"/>
                </a:solidFill>
                <a:effectLst/>
                <a:latin typeface="Garamond" panose="02020404030301010803" pitchFamily="18" charset="0"/>
                <a:ea typeface="Calibri" panose="020F0502020204030204" pitchFamily="34" charset="0"/>
              </a:rPr>
              <a:t>, office hours Monday, Tuesday, Thursday</a:t>
            </a:r>
            <a:r>
              <a:rPr lang="en-GB" sz="1800" dirty="0">
                <a:effectLst/>
                <a:latin typeface="Garamond" panose="02020404030301010803" pitchFamily="18" charset="0"/>
                <a:ea typeface="Calibri" panose="020F0502020204030204" pitchFamily="34" charset="0"/>
              </a:rPr>
              <a:t>:</a:t>
            </a:r>
            <a:r>
              <a:rPr lang="en-GB" sz="1800" dirty="0">
                <a:solidFill>
                  <a:srgbClr val="1F497D"/>
                </a:solidFill>
                <a:effectLst/>
                <a:latin typeface="Garamond" panose="02020404030301010803" pitchFamily="18" charset="0"/>
                <a:ea typeface="Calibri" panose="020F0502020204030204" pitchFamily="34" charset="0"/>
              </a:rPr>
              <a:t> </a:t>
            </a:r>
            <a:r>
              <a:rPr lang="en-GB" sz="1800" dirty="0">
                <a:effectLst/>
                <a:latin typeface="Garamond" panose="02020404030301010803" pitchFamily="18" charset="0"/>
                <a:ea typeface="Calibri" panose="020F0502020204030204" pitchFamily="34" charset="0"/>
              </a:rPr>
              <a:t>1</a:t>
            </a:r>
            <a:r>
              <a:rPr lang="en-GB" sz="1800" dirty="0">
                <a:solidFill>
                  <a:srgbClr val="000000"/>
                </a:solidFill>
                <a:effectLst/>
                <a:latin typeface="Garamond" panose="02020404030301010803" pitchFamily="18" charset="0"/>
                <a:ea typeface="Calibri" panose="020F0502020204030204" pitchFamily="34" charset="0"/>
              </a:rPr>
              <a:t>6</a:t>
            </a:r>
            <a:r>
              <a:rPr lang="en-GB" sz="1800" dirty="0">
                <a:effectLst/>
                <a:latin typeface="Garamond" panose="02020404030301010803" pitchFamily="18" charset="0"/>
                <a:ea typeface="Calibri" panose="020F0502020204030204" pitchFamily="34" charset="0"/>
              </a:rPr>
              <a:t>.00 - 1</a:t>
            </a:r>
            <a:r>
              <a:rPr lang="en-GB" sz="1800" dirty="0">
                <a:solidFill>
                  <a:srgbClr val="000000"/>
                </a:solidFill>
                <a:effectLst/>
                <a:latin typeface="Garamond" panose="02020404030301010803" pitchFamily="18" charset="0"/>
                <a:ea typeface="Calibri" panose="020F0502020204030204" pitchFamily="34" charset="0"/>
              </a:rPr>
              <a:t>9</a:t>
            </a:r>
            <a:r>
              <a:rPr lang="en-GB" sz="1800" dirty="0">
                <a:effectLst/>
                <a:latin typeface="Garamond" panose="02020404030301010803" pitchFamily="18" charset="0"/>
                <a:ea typeface="Calibri" panose="020F0502020204030204" pitchFamily="34" charset="0"/>
              </a:rPr>
              <a:t>.00)</a:t>
            </a:r>
            <a:r>
              <a:rPr lang="en-GB" sz="1800" dirty="0">
                <a:solidFill>
                  <a:srgbClr val="1F497D"/>
                </a:solidFill>
                <a:effectLst/>
                <a:latin typeface="Garamond" panose="02020404030301010803" pitchFamily="18" charset="0"/>
                <a:ea typeface="Calibri" panose="020F0502020204030204" pitchFamily="34" charset="0"/>
              </a:rPr>
              <a:t>; </a:t>
            </a:r>
            <a:r>
              <a:rPr lang="en-GB" sz="1800" dirty="0">
                <a:effectLst/>
                <a:latin typeface="Garamond" panose="02020404030301010803" pitchFamily="18" charset="0"/>
                <a:ea typeface="Calibri" panose="020F0502020204030204" pitchFamily="34" charset="0"/>
              </a:rPr>
              <a:t>you can also get a special card used only for the food system – 15€ non-refundable, 1-2 days to be operative;</a:t>
            </a:r>
            <a:endParaRPr lang="sl-SI" sz="1800" dirty="0">
              <a:effectLst/>
              <a:latin typeface="Garamond" panose="02020404030301010803" pitchFamily="18" charset="0"/>
              <a:ea typeface="Calibri" panose="020F0502020204030204" pitchFamily="34" charset="0"/>
            </a:endParaRPr>
          </a:p>
          <a:p>
            <a:pPr marL="133350" indent="0">
              <a:buNone/>
            </a:pPr>
            <a:r>
              <a:rPr lang="en-GB" sz="1800" dirty="0">
                <a:solidFill>
                  <a:srgbClr val="000000"/>
                </a:solidFill>
                <a:effectLst/>
                <a:latin typeface="Garamond" panose="02020404030301010803" pitchFamily="18" charset="0"/>
                <a:ea typeface="Calibri" panose="020F0502020204030204" pitchFamily="34" charset="0"/>
              </a:rPr>
              <a:t>2.   </a:t>
            </a:r>
            <a:r>
              <a:rPr lang="en-GB" sz="1800" dirty="0">
                <a:effectLst/>
                <a:latin typeface="Garamond" panose="02020404030301010803" pitchFamily="18" charset="0"/>
                <a:ea typeface="Calibri" panose="020F0502020204030204" pitchFamily="34" charset="0"/>
              </a:rPr>
              <a:t>Register on-line: </a:t>
            </a:r>
            <a:r>
              <a:rPr lang="en-GB" sz="1800" u="sng" dirty="0">
                <a:solidFill>
                  <a:srgbClr val="0563C1"/>
                </a:solidFill>
                <a:effectLst/>
                <a:latin typeface="Garamond" panose="02020404030301010803" pitchFamily="18" charset="0"/>
                <a:ea typeface="Calibri" panose="020F0502020204030204" pitchFamily="34" charset="0"/>
                <a:hlinkClick r:id="rId2"/>
              </a:rPr>
              <a:t>www.studentska-prehrana.si</a:t>
            </a:r>
            <a:r>
              <a:rPr lang="sr-Latn-ME" sz="1800" dirty="0">
                <a:effectLst/>
                <a:latin typeface="Garamond" panose="02020404030301010803" pitchFamily="18" charset="0"/>
                <a:ea typeface="Calibri" panose="020F0502020204030204" pitchFamily="34" charset="0"/>
              </a:rPr>
              <a:t> </a:t>
            </a:r>
            <a:endParaRPr lang="sl-SI" sz="1800" dirty="0">
              <a:effectLst/>
              <a:latin typeface="Garamond" panose="02020404030301010803" pitchFamily="18" charset="0"/>
              <a:ea typeface="Calibri" panose="020F0502020204030204" pitchFamily="34" charset="0"/>
            </a:endParaRPr>
          </a:p>
          <a:p>
            <a:pPr marL="133350" indent="0">
              <a:buNone/>
            </a:pPr>
            <a:r>
              <a:rPr lang="en-GB" sz="1800" dirty="0">
                <a:effectLst/>
                <a:latin typeface="Garamond" panose="02020404030301010803" pitchFamily="18" charset="0"/>
                <a:ea typeface="Calibri" panose="020F0502020204030204" pitchFamily="34" charset="0"/>
              </a:rPr>
              <a:t>3.   For the final registration go to </a:t>
            </a:r>
            <a:r>
              <a:rPr lang="en-GB" sz="1800" dirty="0">
                <a:solidFill>
                  <a:srgbClr val="000000"/>
                </a:solidFill>
                <a:effectLst/>
                <a:latin typeface="Garamond" panose="02020404030301010803" pitchFamily="18" charset="0"/>
                <a:ea typeface="Calibri" panose="020F0502020204030204" pitchFamily="34" charset="0"/>
              </a:rPr>
              <a:t>INFO Point at </a:t>
            </a:r>
            <a:r>
              <a:rPr lang="en-GB" sz="1800" dirty="0" err="1">
                <a:solidFill>
                  <a:srgbClr val="000000"/>
                </a:solidFill>
                <a:effectLst/>
                <a:latin typeface="Garamond" panose="02020404030301010803" pitchFamily="18" charset="0"/>
                <a:ea typeface="Calibri" panose="020F0502020204030204" pitchFamily="34" charset="0"/>
              </a:rPr>
              <a:t>Pivovarniška</a:t>
            </a:r>
            <a:r>
              <a:rPr lang="en-GB" sz="1800" dirty="0">
                <a:solidFill>
                  <a:srgbClr val="000000"/>
                </a:solidFill>
                <a:effectLst/>
                <a:latin typeface="Garamond" panose="02020404030301010803" pitchFamily="18" charset="0"/>
                <a:ea typeface="Calibri" panose="020F0502020204030204" pitchFamily="34" charset="0"/>
              </a:rPr>
              <a:t> </a:t>
            </a:r>
            <a:r>
              <a:rPr lang="en-GB" sz="1800" dirty="0">
                <a:effectLst/>
                <a:latin typeface="Garamond" panose="02020404030301010803" pitchFamily="18" charset="0"/>
                <a:ea typeface="Calibri" panose="020F0502020204030204" pitchFamily="34" charset="0"/>
              </a:rPr>
              <a:t>6, (</a:t>
            </a:r>
            <a:r>
              <a:rPr lang="en-GB" sz="1800" dirty="0">
                <a:solidFill>
                  <a:srgbClr val="000000"/>
                </a:solidFill>
                <a:effectLst/>
                <a:latin typeface="Garamond" panose="02020404030301010803" pitchFamily="18" charset="0"/>
                <a:ea typeface="Calibri" panose="020F0502020204030204" pitchFamily="34" charset="0"/>
              </a:rPr>
              <a:t>Mon</a:t>
            </a:r>
            <a:r>
              <a:rPr lang="en-GB" sz="1800" dirty="0">
                <a:effectLst/>
                <a:latin typeface="Garamond" panose="02020404030301010803" pitchFamily="18" charset="0"/>
                <a:ea typeface="Calibri" panose="020F0502020204030204" pitchFamily="34" charset="0"/>
              </a:rPr>
              <a:t> </a:t>
            </a:r>
            <a:r>
              <a:rPr lang="en-GB" sz="1800" dirty="0" err="1">
                <a:solidFill>
                  <a:srgbClr val="000000"/>
                </a:solidFill>
                <a:effectLst/>
                <a:latin typeface="Garamond" panose="02020404030301010803" pitchFamily="18" charset="0"/>
                <a:ea typeface="Calibri" panose="020F0502020204030204" pitchFamily="34" charset="0"/>
              </a:rPr>
              <a:t>9</a:t>
            </a:r>
            <a:r>
              <a:rPr lang="en-GB" sz="1800" dirty="0" err="1">
                <a:effectLst/>
                <a:latin typeface="Garamond" panose="02020404030301010803" pitchFamily="18" charset="0"/>
                <a:ea typeface="Calibri" panose="020F0502020204030204" pitchFamily="34" charset="0"/>
              </a:rPr>
              <a:t>am-</a:t>
            </a:r>
            <a:r>
              <a:rPr lang="en-GB" sz="1800" dirty="0" err="1">
                <a:solidFill>
                  <a:srgbClr val="000000"/>
                </a:solidFill>
                <a:effectLst/>
                <a:latin typeface="Garamond" panose="02020404030301010803" pitchFamily="18" charset="0"/>
                <a:ea typeface="Calibri" panose="020F0502020204030204" pitchFamily="34" charset="0"/>
              </a:rPr>
              <a:t>3.30</a:t>
            </a:r>
            <a:r>
              <a:rPr lang="en-GB" sz="1800" dirty="0" err="1">
                <a:effectLst/>
                <a:latin typeface="Garamond" panose="02020404030301010803" pitchFamily="18" charset="0"/>
                <a:ea typeface="Calibri" panose="020F0502020204030204" pitchFamily="34" charset="0"/>
              </a:rPr>
              <a:t>pm</a:t>
            </a:r>
            <a:r>
              <a:rPr lang="en-GB" sz="1800" dirty="0">
                <a:effectLst/>
                <a:latin typeface="Garamond" panose="02020404030301010803" pitchFamily="18" charset="0"/>
                <a:ea typeface="Calibri" panose="020F0502020204030204" pitchFamily="34" charset="0"/>
              </a:rPr>
              <a:t>, </a:t>
            </a:r>
            <a:r>
              <a:rPr lang="en-GB" sz="1800" dirty="0">
                <a:solidFill>
                  <a:srgbClr val="000000"/>
                </a:solidFill>
                <a:effectLst/>
                <a:latin typeface="Garamond" panose="02020404030301010803" pitchFamily="18" charset="0"/>
                <a:ea typeface="Calibri" panose="020F0502020204030204" pitchFamily="34" charset="0"/>
              </a:rPr>
              <a:t>Wed</a:t>
            </a:r>
            <a:r>
              <a:rPr lang="en-GB" sz="1800" dirty="0">
                <a:effectLst/>
                <a:latin typeface="Garamond" panose="02020404030301010803" pitchFamily="18" charset="0"/>
                <a:ea typeface="Calibri" panose="020F0502020204030204" pitchFamily="34" charset="0"/>
              </a:rPr>
              <a:t> </a:t>
            </a:r>
            <a:r>
              <a:rPr lang="en-GB" sz="1800" dirty="0" err="1">
                <a:solidFill>
                  <a:srgbClr val="000000"/>
                </a:solidFill>
                <a:effectLst/>
                <a:latin typeface="Garamond" panose="02020404030301010803" pitchFamily="18" charset="0"/>
                <a:ea typeface="Calibri" panose="020F0502020204030204" pitchFamily="34" charset="0"/>
              </a:rPr>
              <a:t>9</a:t>
            </a:r>
            <a:r>
              <a:rPr lang="en-GB" sz="1800" dirty="0" err="1">
                <a:effectLst/>
                <a:latin typeface="Garamond" panose="02020404030301010803" pitchFamily="18" charset="0"/>
                <a:ea typeface="Calibri" panose="020F0502020204030204" pitchFamily="34" charset="0"/>
              </a:rPr>
              <a:t>am-</a:t>
            </a:r>
            <a:r>
              <a:rPr lang="en-GB" sz="1800" dirty="0" err="1">
                <a:solidFill>
                  <a:srgbClr val="000000"/>
                </a:solidFill>
                <a:effectLst/>
                <a:latin typeface="Garamond" panose="02020404030301010803" pitchFamily="18" charset="0"/>
                <a:ea typeface="Calibri" panose="020F0502020204030204" pitchFamily="34" charset="0"/>
              </a:rPr>
              <a:t>3.30</a:t>
            </a:r>
            <a:r>
              <a:rPr lang="en-GB" sz="1800" dirty="0" err="1">
                <a:effectLst/>
                <a:latin typeface="Garamond" panose="02020404030301010803" pitchFamily="18" charset="0"/>
                <a:ea typeface="Calibri" panose="020F0502020204030204" pitchFamily="34" charset="0"/>
              </a:rPr>
              <a:t>pm</a:t>
            </a:r>
            <a:r>
              <a:rPr lang="en-GB" sz="1800" dirty="0">
                <a:effectLst/>
                <a:latin typeface="Garamond" panose="02020404030301010803" pitchFamily="18" charset="0"/>
                <a:ea typeface="Calibri" panose="020F0502020204030204" pitchFamily="34" charset="0"/>
              </a:rPr>
              <a:t>)</a:t>
            </a:r>
            <a:r>
              <a:rPr lang="en-GB" sz="1800" dirty="0">
                <a:solidFill>
                  <a:srgbClr val="000000"/>
                </a:solidFill>
                <a:effectLst/>
                <a:latin typeface="Garamond" panose="02020404030301010803" pitchFamily="18" charset="0"/>
                <a:ea typeface="Calibri" panose="020F0502020204030204" pitchFamily="34" charset="0"/>
              </a:rPr>
              <a:t>; e-mail contact:</a:t>
            </a:r>
            <a:r>
              <a:rPr lang="en-GB" sz="1800" dirty="0">
                <a:solidFill>
                  <a:srgbClr val="1F497D"/>
                </a:solidFill>
                <a:effectLst/>
                <a:latin typeface="Garamond" panose="02020404030301010803" pitchFamily="18" charset="0"/>
                <a:ea typeface="Calibri" panose="020F0502020204030204" pitchFamily="34" charset="0"/>
              </a:rPr>
              <a:t> </a:t>
            </a:r>
            <a:r>
              <a:rPr lang="en-GB" sz="1800" dirty="0">
                <a:effectLst/>
                <a:latin typeface="Garamond" panose="02020404030301010803" pitchFamily="18" charset="0"/>
                <a:ea typeface="Calibri" panose="020F0502020204030204" pitchFamily="34" charset="0"/>
              </a:rPr>
              <a:t> </a:t>
            </a:r>
            <a:r>
              <a:rPr lang="en-GB" sz="1800" u="sng" dirty="0">
                <a:solidFill>
                  <a:srgbClr val="0563C1"/>
                </a:solidFill>
                <a:effectLst/>
                <a:latin typeface="Garamond" panose="02020404030301010803" pitchFamily="18" charset="0"/>
                <a:ea typeface="Calibri" panose="020F0502020204030204" pitchFamily="34" charset="0"/>
                <a:hlinkClick r:id="rId3"/>
              </a:rPr>
              <a:t>studentska.prehrana@sou-lj.si</a:t>
            </a:r>
            <a:r>
              <a:rPr lang="sr-Latn-ME" sz="1800" dirty="0">
                <a:solidFill>
                  <a:srgbClr val="000000"/>
                </a:solidFill>
                <a:effectLst/>
                <a:latin typeface="Garamond" panose="02020404030301010803" pitchFamily="18" charset="0"/>
                <a:ea typeface="Calibri" panose="020F0502020204030204" pitchFamily="34" charset="0"/>
              </a:rPr>
              <a:t> </a:t>
            </a:r>
            <a:r>
              <a:rPr lang="en-GB" sz="1800" dirty="0">
                <a:solidFill>
                  <a:srgbClr val="000000"/>
                </a:solidFill>
                <a:effectLst/>
                <a:latin typeface="Garamond" panose="02020404030301010803" pitchFamily="18" charset="0"/>
                <a:ea typeface="Calibri" panose="020F0502020204030204" pitchFamily="34" charset="0"/>
              </a:rPr>
              <a:t>or ESN office (</a:t>
            </a:r>
            <a:r>
              <a:rPr lang="en-GB" sz="1800" dirty="0" err="1">
                <a:solidFill>
                  <a:srgbClr val="000000"/>
                </a:solidFill>
                <a:effectLst/>
                <a:latin typeface="Garamond" panose="02020404030301010803" pitchFamily="18" charset="0"/>
                <a:ea typeface="Calibri" panose="020F0502020204030204" pitchFamily="34" charset="0"/>
              </a:rPr>
              <a:t>Pivovarniška</a:t>
            </a:r>
            <a:endParaRPr lang="sl-SI" sz="1800" dirty="0">
              <a:solidFill>
                <a:srgbClr val="000000"/>
              </a:solidFill>
              <a:effectLst/>
              <a:latin typeface="Garamond" panose="02020404030301010803" pitchFamily="18" charset="0"/>
              <a:ea typeface="Calibri" panose="020F0502020204030204" pitchFamily="34" charset="0"/>
            </a:endParaRPr>
          </a:p>
          <a:p>
            <a:pPr marL="133350" indent="0">
              <a:buNone/>
            </a:pPr>
            <a:r>
              <a:rPr lang="en-GB" sz="1800" dirty="0">
                <a:solidFill>
                  <a:srgbClr val="000000"/>
                </a:solidFill>
                <a:effectLst/>
                <a:latin typeface="Garamond" panose="02020404030301010803" pitchFamily="18" charset="0"/>
                <a:ea typeface="Calibri" panose="020F0502020204030204" pitchFamily="34" charset="0"/>
              </a:rPr>
              <a:t>6 – pink door)</a:t>
            </a:r>
            <a:endParaRPr lang="sl-SI" sz="1800" dirty="0">
              <a:effectLst/>
              <a:latin typeface="Garamond" panose="02020404030301010803" pitchFamily="18" charset="0"/>
              <a:ea typeface="Calibri" panose="020F0502020204030204" pitchFamily="34" charset="0"/>
            </a:endParaRPr>
          </a:p>
          <a:p>
            <a:pPr marL="133350" indent="0">
              <a:buNone/>
            </a:pPr>
            <a:endParaRPr lang="sl-SI" sz="1800" dirty="0">
              <a:effectLst/>
              <a:latin typeface="Garamond" panose="02020404030301010803" pitchFamily="18" charset="0"/>
              <a:ea typeface="Calibri" panose="020F0502020204030204" pitchFamily="34" charset="0"/>
            </a:endParaRPr>
          </a:p>
          <a:p>
            <a:pPr marL="133350" indent="0">
              <a:buNone/>
            </a:pPr>
            <a:r>
              <a:rPr lang="en-GB" sz="1800" dirty="0">
                <a:effectLst/>
                <a:latin typeface="Garamond" panose="02020404030301010803" pitchFamily="18" charset="0"/>
                <a:ea typeface="Calibri" panose="020F0502020204030204" pitchFamily="34" charset="0"/>
              </a:rPr>
              <a:t>You also need </a:t>
            </a:r>
            <a:r>
              <a:rPr lang="en-GB" sz="1800" dirty="0" err="1">
                <a:effectLst/>
                <a:latin typeface="Garamond" panose="02020404030301010803" pitchFamily="18" charset="0"/>
                <a:ea typeface="Calibri" panose="020F0502020204030204" pitchFamily="34" charset="0"/>
              </a:rPr>
              <a:t>EMŠO</a:t>
            </a:r>
            <a:r>
              <a:rPr lang="en-GB" sz="1800" dirty="0">
                <a:effectLst/>
                <a:latin typeface="Garamond" panose="02020404030301010803" pitchFamily="18" charset="0"/>
                <a:ea typeface="Calibri" panose="020F0502020204030204" pitchFamily="34" charset="0"/>
              </a:rPr>
              <a:t> number (unique personal number</a:t>
            </a:r>
            <a:r>
              <a:rPr lang="en-GB" sz="1800" dirty="0">
                <a:solidFill>
                  <a:srgbClr val="000000"/>
                </a:solidFill>
                <a:effectLst/>
                <a:latin typeface="Garamond" panose="02020404030301010803" pitchFamily="18" charset="0"/>
                <a:ea typeface="Calibri" panose="020F0502020204030204" pitchFamily="34" charset="0"/>
              </a:rPr>
              <a:t> – 13 digit number starting with your date of birth</a:t>
            </a:r>
            <a:r>
              <a:rPr lang="en-GB" sz="1800" dirty="0">
                <a:effectLst/>
                <a:latin typeface="Garamond" panose="02020404030301010803" pitchFamily="18" charset="0"/>
                <a:ea typeface="Calibri" panose="020F0502020204030204" pitchFamily="34" charset="0"/>
              </a:rPr>
              <a:t>) – provided by the faculty- please contact your faculty coordinator </a:t>
            </a:r>
            <a:r>
              <a:rPr lang="en-GB" sz="1800" u="sng" dirty="0">
                <a:solidFill>
                  <a:srgbClr val="0563C1"/>
                </a:solidFill>
                <a:effectLst/>
                <a:latin typeface="Garamond" panose="02020404030301010803" pitchFamily="18" charset="0"/>
                <a:ea typeface="Calibri" panose="020F0502020204030204" pitchFamily="34" charset="0"/>
                <a:hlinkClick r:id="rId4"/>
              </a:rPr>
              <a:t>https://www.uni-lj.si/international_cooperation_and_exchange/erasmus-plus-programme/erasmus_plus_coordinators/</a:t>
            </a:r>
            <a:endParaRPr lang="sl-SI" sz="1800" dirty="0">
              <a:effectLst/>
              <a:latin typeface="Garamond" panose="02020404030301010803" pitchFamily="18" charset="0"/>
              <a:ea typeface="Calibri" panose="020F0502020204030204" pitchFamily="34" charset="0"/>
            </a:endParaRPr>
          </a:p>
          <a:p>
            <a:pPr marL="133350" indent="0">
              <a:buNone/>
            </a:pPr>
            <a:r>
              <a:rPr lang="en-GB" sz="1800" dirty="0">
                <a:effectLst/>
                <a:latin typeface="Garamond" panose="02020404030301010803" pitchFamily="18" charset="0"/>
                <a:ea typeface="Calibri" panose="020F0502020204030204" pitchFamily="34" charset="0"/>
              </a:rPr>
              <a:t>You will get app. 20 subsidies per month. You can use the system twice a day (4 hours break between the meals), from </a:t>
            </a:r>
            <a:r>
              <a:rPr lang="en-GB" sz="1800" dirty="0" err="1">
                <a:effectLst/>
                <a:latin typeface="Garamond" panose="02020404030301010803" pitchFamily="18" charset="0"/>
                <a:ea typeface="Calibri" panose="020F0502020204030204" pitchFamily="34" charset="0"/>
              </a:rPr>
              <a:t>8am</a:t>
            </a:r>
            <a:r>
              <a:rPr lang="en-GB" sz="1800" dirty="0">
                <a:effectLst/>
                <a:latin typeface="Garamond" panose="02020404030301010803" pitchFamily="18" charset="0"/>
                <a:ea typeface="Calibri" panose="020F0502020204030204" pitchFamily="34" charset="0"/>
              </a:rPr>
              <a:t> until </a:t>
            </a:r>
            <a:r>
              <a:rPr lang="en-GB" sz="1800" dirty="0" err="1">
                <a:effectLst/>
                <a:latin typeface="Garamond" panose="02020404030301010803" pitchFamily="18" charset="0"/>
                <a:ea typeface="Calibri" panose="020F0502020204030204" pitchFamily="34" charset="0"/>
              </a:rPr>
              <a:t>9pm</a:t>
            </a:r>
            <a:r>
              <a:rPr lang="en-GB" sz="1800" dirty="0">
                <a:effectLst/>
                <a:latin typeface="Garamond" panose="02020404030301010803" pitchFamily="18" charset="0"/>
                <a:ea typeface="Calibri" panose="020F0502020204030204" pitchFamily="34" charset="0"/>
              </a:rPr>
              <a:t>, also during weekends</a:t>
            </a:r>
            <a:r>
              <a:rPr lang="en-GB" sz="1800" dirty="0">
                <a:solidFill>
                  <a:srgbClr val="1F497D"/>
                </a:solidFill>
                <a:effectLst/>
                <a:latin typeface="Garamond" panose="02020404030301010803" pitchFamily="18" charset="0"/>
                <a:ea typeface="Calibri" panose="020F0502020204030204" pitchFamily="34" charset="0"/>
              </a:rPr>
              <a:t>. </a:t>
            </a:r>
            <a:endParaRPr lang="sl-SI" sz="1800" dirty="0">
              <a:effectLst/>
              <a:latin typeface="Garamond" panose="02020404030301010803" pitchFamily="18" charset="0"/>
              <a:ea typeface="Calibri" panose="020F0502020204030204" pitchFamily="34" charset="0"/>
            </a:endParaRPr>
          </a:p>
        </p:txBody>
      </p:sp>
      <p:sp>
        <p:nvSpPr>
          <p:cNvPr id="3" name="Naslov 2"/>
          <p:cNvSpPr>
            <a:spLocks noGrp="1"/>
          </p:cNvSpPr>
          <p:nvPr>
            <p:ph type="title"/>
          </p:nvPr>
        </p:nvSpPr>
        <p:spPr/>
        <p:txBody>
          <a:bodyPr/>
          <a:lstStyle/>
          <a:p>
            <a:r>
              <a:rPr lang="sl-SI" altLang="en-US" sz="3600" b="1" dirty="0" err="1">
                <a:solidFill>
                  <a:srgbClr val="0070C0"/>
                </a:solidFill>
                <a:latin typeface="Garamond" panose="02020404030301010803" pitchFamily="18" charset="0"/>
              </a:rPr>
              <a:t>Student</a:t>
            </a:r>
            <a:r>
              <a:rPr lang="sl-SI" altLang="en-US" sz="3600" b="1" dirty="0">
                <a:solidFill>
                  <a:srgbClr val="0070C0"/>
                </a:solidFill>
                <a:latin typeface="Garamond" panose="02020404030301010803" pitchFamily="18" charset="0"/>
              </a:rPr>
              <a:t> </a:t>
            </a:r>
            <a:r>
              <a:rPr lang="sl-SI" altLang="en-US" sz="3600" b="1" dirty="0" err="1">
                <a:solidFill>
                  <a:srgbClr val="0070C0"/>
                </a:solidFill>
                <a:latin typeface="Garamond" panose="02020404030301010803" pitchFamily="18" charset="0"/>
              </a:rPr>
              <a:t>meals</a:t>
            </a:r>
            <a:r>
              <a:rPr lang="sl-SI" altLang="en-US" sz="3600" b="1" dirty="0">
                <a:solidFill>
                  <a:srgbClr val="0070C0"/>
                </a:solidFill>
                <a:latin typeface="Garamond" panose="02020404030301010803" pitchFamily="18" charset="0"/>
              </a:rPr>
              <a:t> (</a:t>
            </a:r>
            <a:r>
              <a:rPr lang="sl-SI" altLang="en-US" sz="3600" b="1" dirty="0" err="1">
                <a:solidFill>
                  <a:srgbClr val="0070C0"/>
                </a:solidFill>
                <a:latin typeface="Garamond" panose="02020404030301010803" pitchFamily="18" charset="0"/>
              </a:rPr>
              <a:t>from</a:t>
            </a:r>
            <a:r>
              <a:rPr lang="sl-SI" altLang="en-US" sz="3600" b="1" dirty="0">
                <a:solidFill>
                  <a:srgbClr val="0070C0"/>
                </a:solidFill>
                <a:latin typeface="Garamond" panose="02020404030301010803" pitchFamily="18" charset="0"/>
              </a:rPr>
              <a:t> 13. 2. 2023)</a:t>
            </a:r>
            <a:endParaRPr lang="en-GB" sz="3600" b="1" dirty="0">
              <a:solidFill>
                <a:srgbClr val="0070C0"/>
              </a:solidFill>
              <a:latin typeface="Garamond" panose="02020404030301010803" pitchFamily="18" charset="0"/>
            </a:endParaRPr>
          </a:p>
        </p:txBody>
      </p:sp>
    </p:spTree>
    <p:extLst>
      <p:ext uri="{BB962C8B-B14F-4D97-AF65-F5344CB8AC3E}">
        <p14:creationId xmlns:p14="http://schemas.microsoft.com/office/powerpoint/2010/main" val="1825678763"/>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3583</TotalTime>
  <Words>2128</Words>
  <Application>Microsoft Office PowerPoint</Application>
  <PresentationFormat>Diaprojekcija na zaslonu (4:3)</PresentationFormat>
  <Paragraphs>179</Paragraphs>
  <Slides>38</Slides>
  <Notes>2</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38</vt:i4>
      </vt:variant>
    </vt:vector>
  </HeadingPairs>
  <TitlesOfParts>
    <vt:vector size="45" baseType="lpstr">
      <vt:lpstr>Aharoni</vt:lpstr>
      <vt:lpstr>Arial</vt:lpstr>
      <vt:lpstr>Calibri</vt:lpstr>
      <vt:lpstr>Garamond</vt:lpstr>
      <vt:lpstr>Gentium Book Basic</vt:lpstr>
      <vt:lpstr>Helvetica Neue</vt:lpstr>
      <vt:lpstr>Officeova tema</vt:lpstr>
      <vt:lpstr>Erasmus Students Welcome Meeting</vt:lpstr>
      <vt:lpstr>Erasmus Student Network</vt:lpstr>
      <vt:lpstr>About the University of Ljubljana</vt:lpstr>
      <vt:lpstr>About the Faculty of Education</vt:lpstr>
      <vt:lpstr>About the Faculty of Education</vt:lpstr>
      <vt:lpstr>Office for International Co-operation</vt:lpstr>
      <vt:lpstr>Practical Information</vt:lpstr>
      <vt:lpstr>First Residence Permit: </vt:lpstr>
      <vt:lpstr>Student meals (from 13. 2. 2023)</vt:lpstr>
      <vt:lpstr>STUDENT BUS CARD  (URBANA TIME CARD - green)</vt:lpstr>
      <vt:lpstr>SELF-SERVICE BIKE BORROWING SYSTEM “BICIKElj” for only 3 EUR/year</vt:lpstr>
      <vt:lpstr>Centre for Extracurricular Activities FREE sport activities </vt:lpstr>
      <vt:lpstr>Erasmus Documentation</vt:lpstr>
      <vt:lpstr>Confirmation of Stay </vt:lpstr>
      <vt:lpstr>Learning agreement </vt:lpstr>
      <vt:lpstr>Transcript of Records </vt:lpstr>
      <vt:lpstr>Other documentation:</vt:lpstr>
      <vt:lpstr>Student ID card</vt:lpstr>
      <vt:lpstr>Personal Registration Number (EMŠO)</vt:lpstr>
      <vt:lpstr>Your UL Digital Identity</vt:lpstr>
      <vt:lpstr>Your UL Digital Identity</vt:lpstr>
      <vt:lpstr>Student Information System („VIS“)</vt:lpstr>
      <vt:lpstr>Virtual Classroom („Moodle“)</vt:lpstr>
      <vt:lpstr>PowerPointova predstavitev</vt:lpstr>
      <vt:lpstr>Erasmus Day</vt:lpstr>
      <vt:lpstr>PowerPointova predstavitev</vt:lpstr>
      <vt:lpstr>PowerPointova predstavitev</vt:lpstr>
      <vt:lpstr>PowerPointova predstavitev</vt:lpstr>
      <vt:lpstr>Sport</vt:lpstr>
      <vt:lpstr>Health problems</vt:lpstr>
      <vt:lpstr>SHEDULE </vt:lpstr>
      <vt:lpstr>PowerPointova predstavitev</vt:lpstr>
      <vt:lpstr>PowerPointova predstavitev</vt:lpstr>
      <vt:lpstr>COBISS+  National library management system </vt:lpstr>
      <vt:lpstr>DiKUL - Digital library of the University of Ljubljana </vt:lpstr>
      <vt:lpstr>PowerPointova predstavitev</vt:lpstr>
      <vt:lpstr>LIBRARY EDUCATION SERVICES</vt:lpstr>
      <vt:lpstr>WELCOME TO THE LIBRARY!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RepacIg</dc:creator>
  <cp:lastModifiedBy>Repac, Igor</cp:lastModifiedBy>
  <cp:revision>143</cp:revision>
  <dcterms:created xsi:type="dcterms:W3CDTF">2011-07-18T10:54:15Z</dcterms:created>
  <dcterms:modified xsi:type="dcterms:W3CDTF">2023-02-10T10:28:49Z</dcterms:modified>
</cp:coreProperties>
</file>